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66" r:id="rId2"/>
    <p:sldId id="282" r:id="rId3"/>
    <p:sldId id="281" r:id="rId4"/>
    <p:sldId id="286" r:id="rId5"/>
    <p:sldId id="287" r:id="rId6"/>
    <p:sldId id="288" r:id="rId7"/>
    <p:sldId id="289" r:id="rId8"/>
    <p:sldId id="290" r:id="rId9"/>
    <p:sldId id="291" r:id="rId10"/>
    <p:sldId id="284" r:id="rId11"/>
    <p:sldId id="285" r:id="rId12"/>
    <p:sldId id="292" r:id="rId13"/>
    <p:sldId id="293" r:id="rId14"/>
    <p:sldId id="296" r:id="rId15"/>
    <p:sldId id="299" r:id="rId16"/>
    <p:sldId id="294" r:id="rId17"/>
    <p:sldId id="276" r:id="rId18"/>
    <p:sldId id="257" r:id="rId19"/>
    <p:sldId id="270" r:id="rId20"/>
    <p:sldId id="271" r:id="rId21"/>
    <p:sldId id="272" r:id="rId22"/>
    <p:sldId id="259" r:id="rId23"/>
    <p:sldId id="275" r:id="rId24"/>
    <p:sldId id="277" r:id="rId25"/>
    <p:sldId id="278" r:id="rId26"/>
    <p:sldId id="261" r:id="rId27"/>
    <p:sldId id="263" r:id="rId28"/>
    <p:sldId id="274" r:id="rId29"/>
    <p:sldId id="265" r:id="rId30"/>
    <p:sldId id="295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mccauley\Downloads\Torch%20Lake%20Limnological%20Profile_07.05.2017%20mwg%2010.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/>
              <a:t>Secchi Disk Depth Yearly Averages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'Torch, North'!$J$27</c:f>
              <c:strCache>
                <c:ptCount val="1"/>
                <c:pt idx="0">
                  <c:v>Torch Lake, North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'Torch, North'!$I$28:$I$59</c:f>
              <c:numCache>
                <c:formatCode>General</c:formatCode>
                <c:ptCount val="32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</c:numCache>
            </c:numRef>
          </c:xVal>
          <c:yVal>
            <c:numRef>
              <c:f>'Torch, North'!$J$28:$J$59</c:f>
              <c:numCache>
                <c:formatCode>General</c:formatCode>
                <c:ptCount val="32"/>
                <c:pt idx="4" formatCode="0.0">
                  <c:v>27.666666666666668</c:v>
                </c:pt>
                <c:pt idx="7" formatCode="0.0">
                  <c:v>23.1875</c:v>
                </c:pt>
                <c:pt idx="8" formatCode="0.0">
                  <c:v>20.166666666666668</c:v>
                </c:pt>
                <c:pt idx="10" formatCode="0.0">
                  <c:v>27.46153846153846</c:v>
                </c:pt>
                <c:pt idx="11" formatCode="0.0">
                  <c:v>26.181818181818205</c:v>
                </c:pt>
                <c:pt idx="12" formatCode="0.0">
                  <c:v>22.454545454545453</c:v>
                </c:pt>
                <c:pt idx="13" formatCode="0.0">
                  <c:v>23.571428571428573</c:v>
                </c:pt>
                <c:pt idx="14" formatCode="0.0">
                  <c:v>24.333333333333297</c:v>
                </c:pt>
                <c:pt idx="15" formatCode="0.0">
                  <c:v>23.538461538461529</c:v>
                </c:pt>
                <c:pt idx="16" formatCode="0.0">
                  <c:v>23.7</c:v>
                </c:pt>
                <c:pt idx="17" formatCode="0.0">
                  <c:v>23</c:v>
                </c:pt>
                <c:pt idx="18" formatCode="0.0">
                  <c:v>24.411764705882351</c:v>
                </c:pt>
                <c:pt idx="19" formatCode="0.0">
                  <c:v>25.468749999999964</c:v>
                </c:pt>
                <c:pt idx="20" formatCode="0.0">
                  <c:v>27.42105263157892</c:v>
                </c:pt>
                <c:pt idx="21" formatCode="0.0">
                  <c:v>29.157894736842138</c:v>
                </c:pt>
                <c:pt idx="22" formatCode="0.0">
                  <c:v>27.555555555555557</c:v>
                </c:pt>
                <c:pt idx="23" formatCode="0.0">
                  <c:v>28.157894736842138</c:v>
                </c:pt>
                <c:pt idx="25" formatCode="0.0">
                  <c:v>25.60714285714284</c:v>
                </c:pt>
                <c:pt idx="26" formatCode="0.0">
                  <c:v>30.055555555555557</c:v>
                </c:pt>
                <c:pt idx="27" formatCode="0.0">
                  <c:v>28.605263157894754</c:v>
                </c:pt>
                <c:pt idx="28" formatCode="0.0">
                  <c:v>27.928571428571427</c:v>
                </c:pt>
                <c:pt idx="29" formatCode="0.0">
                  <c:v>27.633333333333308</c:v>
                </c:pt>
                <c:pt idx="30" formatCode="0.0">
                  <c:v>29.4</c:v>
                </c:pt>
                <c:pt idx="31" formatCode="0.0">
                  <c:v>30.380000000000003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94-41A7-804B-CDACDE3861E0}"/>
            </c:ext>
          </c:extLst>
        </c:ser>
        <c:ser>
          <c:idx val="1"/>
          <c:order val="1"/>
          <c:tx>
            <c:strRef>
              <c:f>'Torch, North'!$K$27</c:f>
              <c:strCache>
                <c:ptCount val="1"/>
                <c:pt idx="0">
                  <c:v>Torch Lake, South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'Torch, North'!$I$28:$I$59</c:f>
              <c:numCache>
                <c:formatCode>General</c:formatCode>
                <c:ptCount val="32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</c:numCache>
            </c:numRef>
          </c:xVal>
          <c:yVal>
            <c:numRef>
              <c:f>'Torch, North'!$K$28:$K$59</c:f>
              <c:numCache>
                <c:formatCode>0.0</c:formatCode>
                <c:ptCount val="32"/>
                <c:pt idx="0">
                  <c:v>16.872727272727222</c:v>
                </c:pt>
                <c:pt idx="1">
                  <c:v>30.833333333333297</c:v>
                </c:pt>
                <c:pt idx="2">
                  <c:v>31.71428571428574</c:v>
                </c:pt>
                <c:pt idx="3">
                  <c:v>22.583333333333279</c:v>
                </c:pt>
                <c:pt idx="4">
                  <c:v>23.318181818181817</c:v>
                </c:pt>
                <c:pt idx="5">
                  <c:v>24.428571428571427</c:v>
                </c:pt>
                <c:pt idx="6">
                  <c:v>26.25</c:v>
                </c:pt>
                <c:pt idx="7">
                  <c:v>22.14285714285716</c:v>
                </c:pt>
                <c:pt idx="8">
                  <c:v>23</c:v>
                </c:pt>
                <c:pt idx="9">
                  <c:v>18.791666666666668</c:v>
                </c:pt>
                <c:pt idx="10">
                  <c:v>24.583333333333279</c:v>
                </c:pt>
                <c:pt idx="11">
                  <c:v>25</c:v>
                </c:pt>
                <c:pt idx="12">
                  <c:v>22.038461538461529</c:v>
                </c:pt>
                <c:pt idx="13">
                  <c:v>20.333333333333297</c:v>
                </c:pt>
                <c:pt idx="14">
                  <c:v>19.25</c:v>
                </c:pt>
                <c:pt idx="15">
                  <c:v>21.125</c:v>
                </c:pt>
                <c:pt idx="16">
                  <c:v>20.818181818181817</c:v>
                </c:pt>
                <c:pt idx="17">
                  <c:v>21.181818181818205</c:v>
                </c:pt>
                <c:pt idx="18">
                  <c:v>23</c:v>
                </c:pt>
                <c:pt idx="19">
                  <c:v>31.85714285714284</c:v>
                </c:pt>
                <c:pt idx="21">
                  <c:v>22</c:v>
                </c:pt>
                <c:pt idx="22">
                  <c:v>26.733333333333295</c:v>
                </c:pt>
                <c:pt idx="23">
                  <c:v>28.29411764705883</c:v>
                </c:pt>
                <c:pt idx="24">
                  <c:v>28.625</c:v>
                </c:pt>
                <c:pt idx="25">
                  <c:v>25.71428571428574</c:v>
                </c:pt>
                <c:pt idx="26">
                  <c:v>27.5</c:v>
                </c:pt>
                <c:pt idx="27">
                  <c:v>25.76923076923077</c:v>
                </c:pt>
                <c:pt idx="28">
                  <c:v>23.821428571428573</c:v>
                </c:pt>
                <c:pt idx="29">
                  <c:v>27.411764705882351</c:v>
                </c:pt>
                <c:pt idx="30">
                  <c:v>34.583333333333336</c:v>
                </c:pt>
                <c:pt idx="31">
                  <c:v>36.555555555555557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94-41A7-804B-CDACDE386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1216"/>
        <c:axId val="109963136"/>
      </c:scatterChart>
      <c:valAx>
        <c:axId val="109961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963136"/>
        <c:crosses val="autoZero"/>
        <c:crossBetween val="midCat"/>
      </c:valAx>
      <c:valAx>
        <c:axId val="10996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Secchi Depth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9961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Dissolved Oxygen and Temperature Profile </a:t>
            </a:r>
          </a:p>
          <a:p>
            <a:pPr>
              <a:defRPr/>
            </a:pPr>
            <a:r>
              <a:rPr lang="en-US" sz="1400"/>
              <a:t>of Torch Lake</a:t>
            </a:r>
          </a:p>
          <a:p>
            <a:pPr>
              <a:defRPr/>
            </a:pPr>
            <a:r>
              <a:rPr lang="en-US" sz="1400"/>
              <a:t>July</a:t>
            </a:r>
            <a:r>
              <a:rPr lang="en-US" sz="1400" baseline="0"/>
              <a:t> 5, 2017</a:t>
            </a:r>
          </a:p>
        </c:rich>
      </c:tx>
      <c:layout>
        <c:manualLayout>
          <c:xMode val="edge"/>
          <c:yMode val="edge"/>
          <c:x val="0.2459028198398279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325059274654377E-2"/>
          <c:y val="0.10929246212777342"/>
          <c:w val="0.86773133776032563"/>
          <c:h val="0.72031617886621113"/>
        </c:manualLayout>
      </c:layout>
      <c:scatterChart>
        <c:scatterStyle val="smoothMarker"/>
        <c:varyColors val="0"/>
        <c:ser>
          <c:idx val="0"/>
          <c:order val="0"/>
          <c:tx>
            <c:v>Temperature Profile</c:v>
          </c:tx>
          <c:marker>
            <c:symbol val="none"/>
          </c:marker>
          <c:xVal>
            <c:numRef>
              <c:f>Sheet1!$D$8:$D$40</c:f>
              <c:numCache>
                <c:formatCode>0.0</c:formatCode>
                <c:ptCount val="33"/>
                <c:pt idx="0">
                  <c:v>20.8</c:v>
                </c:pt>
                <c:pt idx="1">
                  <c:v>20.8</c:v>
                </c:pt>
                <c:pt idx="2">
                  <c:v>20.5</c:v>
                </c:pt>
                <c:pt idx="3">
                  <c:v>20.399999999999999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</c:v>
                </c:pt>
                <c:pt idx="7">
                  <c:v>19.7</c:v>
                </c:pt>
                <c:pt idx="8">
                  <c:v>19.399999999999999</c:v>
                </c:pt>
                <c:pt idx="9">
                  <c:v>19</c:v>
                </c:pt>
                <c:pt idx="10">
                  <c:v>17.899999999999999</c:v>
                </c:pt>
                <c:pt idx="11">
                  <c:v>16.399999999999999</c:v>
                </c:pt>
                <c:pt idx="12">
                  <c:v>15.4</c:v>
                </c:pt>
                <c:pt idx="13">
                  <c:v>12.1</c:v>
                </c:pt>
                <c:pt idx="14">
                  <c:v>11.8</c:v>
                </c:pt>
                <c:pt idx="15">
                  <c:v>11</c:v>
                </c:pt>
                <c:pt idx="16">
                  <c:v>10.3</c:v>
                </c:pt>
                <c:pt idx="17">
                  <c:v>9.9</c:v>
                </c:pt>
                <c:pt idx="18">
                  <c:v>9.8000000000000007</c:v>
                </c:pt>
                <c:pt idx="19">
                  <c:v>9.7000000000000011</c:v>
                </c:pt>
                <c:pt idx="20">
                  <c:v>9.5</c:v>
                </c:pt>
                <c:pt idx="21">
                  <c:v>9</c:v>
                </c:pt>
                <c:pt idx="22">
                  <c:v>8.4</c:v>
                </c:pt>
                <c:pt idx="23">
                  <c:v>7.9</c:v>
                </c:pt>
                <c:pt idx="24">
                  <c:v>7.3</c:v>
                </c:pt>
                <c:pt idx="25">
                  <c:v>6.2</c:v>
                </c:pt>
                <c:pt idx="26">
                  <c:v>6.1</c:v>
                </c:pt>
                <c:pt idx="27">
                  <c:v>6.1</c:v>
                </c:pt>
                <c:pt idx="28">
                  <c:v>6</c:v>
                </c:pt>
                <c:pt idx="29">
                  <c:v>5.8</c:v>
                </c:pt>
                <c:pt idx="30">
                  <c:v>5.5</c:v>
                </c:pt>
                <c:pt idx="31">
                  <c:v>5.3</c:v>
                </c:pt>
                <c:pt idx="32">
                  <c:v>5.0999999999999996</c:v>
                </c:pt>
              </c:numCache>
            </c:numRef>
          </c:xVal>
          <c:yVal>
            <c:numRef>
              <c:f>Sheet1!$B$8:$B$40</c:f>
              <c:numCache>
                <c:formatCode>General</c:formatCode>
                <c:ptCount val="3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22</c:v>
                </c:pt>
                <c:pt idx="22">
                  <c:v>24</c:v>
                </c:pt>
                <c:pt idx="23">
                  <c:v>26</c:v>
                </c:pt>
                <c:pt idx="24">
                  <c:v>28</c:v>
                </c:pt>
                <c:pt idx="25">
                  <c:v>30</c:v>
                </c:pt>
                <c:pt idx="26">
                  <c:v>32</c:v>
                </c:pt>
                <c:pt idx="27">
                  <c:v>34</c:v>
                </c:pt>
                <c:pt idx="28">
                  <c:v>36</c:v>
                </c:pt>
                <c:pt idx="29">
                  <c:v>38</c:v>
                </c:pt>
                <c:pt idx="30">
                  <c:v>40</c:v>
                </c:pt>
                <c:pt idx="31">
                  <c:v>42</c:v>
                </c:pt>
                <c:pt idx="32">
                  <c:v>43.5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CF8-4D4E-A0F2-CC5CBE833C48}"/>
            </c:ext>
          </c:extLst>
        </c:ser>
        <c:ser>
          <c:idx val="1"/>
          <c:order val="1"/>
          <c:tx>
            <c:v>Dissolved Oxygen Profile</c:v>
          </c:tx>
          <c:spPr>
            <a:ln>
              <a:prstDash val="sysDash"/>
            </a:ln>
          </c:spPr>
          <c:marker>
            <c:symbol val="none"/>
          </c:marker>
          <c:xVal>
            <c:numRef>
              <c:f>Sheet1!$C$8:$C$40</c:f>
              <c:numCache>
                <c:formatCode>0.0</c:formatCode>
                <c:ptCount val="33"/>
                <c:pt idx="0">
                  <c:v>9.34</c:v>
                </c:pt>
                <c:pt idx="1">
                  <c:v>9.3600000000000048</c:v>
                </c:pt>
                <c:pt idx="2">
                  <c:v>9.4</c:v>
                </c:pt>
                <c:pt idx="3">
                  <c:v>9.41</c:v>
                </c:pt>
                <c:pt idx="4">
                  <c:v>9.4700000000000006</c:v>
                </c:pt>
                <c:pt idx="5">
                  <c:v>9.48</c:v>
                </c:pt>
                <c:pt idx="6">
                  <c:v>9.49</c:v>
                </c:pt>
                <c:pt idx="7">
                  <c:v>9.5500000000000007</c:v>
                </c:pt>
                <c:pt idx="8">
                  <c:v>9.7000000000000011</c:v>
                </c:pt>
                <c:pt idx="9">
                  <c:v>9.8000000000000007</c:v>
                </c:pt>
                <c:pt idx="10">
                  <c:v>10.18</c:v>
                </c:pt>
                <c:pt idx="11">
                  <c:v>10.739999999999998</c:v>
                </c:pt>
                <c:pt idx="12">
                  <c:v>10.96</c:v>
                </c:pt>
                <c:pt idx="13">
                  <c:v>11.93</c:v>
                </c:pt>
                <c:pt idx="14">
                  <c:v>12.12</c:v>
                </c:pt>
                <c:pt idx="15">
                  <c:v>12.139999999999999</c:v>
                </c:pt>
                <c:pt idx="16">
                  <c:v>12.360000000000024</c:v>
                </c:pt>
                <c:pt idx="17">
                  <c:v>12.44</c:v>
                </c:pt>
                <c:pt idx="18">
                  <c:v>12.44</c:v>
                </c:pt>
                <c:pt idx="19">
                  <c:v>12.450000000000006</c:v>
                </c:pt>
                <c:pt idx="20">
                  <c:v>12.47</c:v>
                </c:pt>
                <c:pt idx="21">
                  <c:v>12.56</c:v>
                </c:pt>
                <c:pt idx="22">
                  <c:v>12.65</c:v>
                </c:pt>
                <c:pt idx="23">
                  <c:v>12.69</c:v>
                </c:pt>
                <c:pt idx="24">
                  <c:v>12.75</c:v>
                </c:pt>
                <c:pt idx="25">
                  <c:v>12.81</c:v>
                </c:pt>
                <c:pt idx="26">
                  <c:v>12.77</c:v>
                </c:pt>
                <c:pt idx="27">
                  <c:v>12.75</c:v>
                </c:pt>
                <c:pt idx="28">
                  <c:v>12.739999999999998</c:v>
                </c:pt>
                <c:pt idx="29">
                  <c:v>12.729999999999999</c:v>
                </c:pt>
                <c:pt idx="30">
                  <c:v>12.7</c:v>
                </c:pt>
                <c:pt idx="31">
                  <c:v>12.629999999999999</c:v>
                </c:pt>
                <c:pt idx="32">
                  <c:v>12.350000000000026</c:v>
                </c:pt>
              </c:numCache>
            </c:numRef>
          </c:xVal>
          <c:yVal>
            <c:numRef>
              <c:f>Sheet1!$B$8:$B$40</c:f>
              <c:numCache>
                <c:formatCode>General</c:formatCode>
                <c:ptCount val="3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22</c:v>
                </c:pt>
                <c:pt idx="22">
                  <c:v>24</c:v>
                </c:pt>
                <c:pt idx="23">
                  <c:v>26</c:v>
                </c:pt>
                <c:pt idx="24">
                  <c:v>28</c:v>
                </c:pt>
                <c:pt idx="25">
                  <c:v>30</c:v>
                </c:pt>
                <c:pt idx="26">
                  <c:v>32</c:v>
                </c:pt>
                <c:pt idx="27">
                  <c:v>34</c:v>
                </c:pt>
                <c:pt idx="28">
                  <c:v>36</c:v>
                </c:pt>
                <c:pt idx="29">
                  <c:v>38</c:v>
                </c:pt>
                <c:pt idx="30">
                  <c:v>40</c:v>
                </c:pt>
                <c:pt idx="31">
                  <c:v>42</c:v>
                </c:pt>
                <c:pt idx="32">
                  <c:v>43.5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CF8-4D4E-A0F2-CC5CBE833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19456"/>
        <c:axId val="40021376"/>
      </c:scatterChart>
      <c:valAx>
        <c:axId val="40019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(Celsius) and Dissolved</a:t>
                </a:r>
                <a:r>
                  <a:rPr lang="en-US" baseline="0"/>
                  <a:t> Oxygen (mg/L)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2080971291228255"/>
              <c:y val="0.90101210082596905"/>
            </c:manualLayout>
          </c:layout>
          <c:overlay val="0"/>
        </c:title>
        <c:numFmt formatCode="0.0" sourceLinked="1"/>
        <c:majorTickMark val="none"/>
        <c:minorTickMark val="none"/>
        <c:tickLblPos val="nextTo"/>
        <c:crossAx val="40021376"/>
        <c:crosses val="max"/>
        <c:crossBetween val="midCat"/>
      </c:valAx>
      <c:valAx>
        <c:axId val="40021376"/>
        <c:scaling>
          <c:orientation val="maxMin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(meters)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solidFill>
              <a:schemeClr val="accent1"/>
            </a:solidFill>
          </a:ln>
        </c:spPr>
        <c:crossAx val="4001945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0994565583148279"/>
          <c:y val="0.93528818083396559"/>
          <c:w val="0.71173245171276656"/>
          <c:h val="5.2990210149067594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Seasonal Variation in Secchi Disk Depth for Torch Lake,</a:t>
            </a:r>
            <a:r>
              <a:rPr lang="en-US" baseline="0"/>
              <a:t> North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'seasonal secchi,north'!$B$1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secchi,north'!$A$128:$A$144</c:f>
              <c:numCache>
                <c:formatCode>m/d/yy;@</c:formatCode>
                <c:ptCount val="17"/>
                <c:pt idx="0">
                  <c:v>38122</c:v>
                </c:pt>
                <c:pt idx="1">
                  <c:v>38134</c:v>
                </c:pt>
                <c:pt idx="2">
                  <c:v>38144</c:v>
                </c:pt>
                <c:pt idx="3">
                  <c:v>38151</c:v>
                </c:pt>
                <c:pt idx="4">
                  <c:v>38159</c:v>
                </c:pt>
                <c:pt idx="5">
                  <c:v>38166</c:v>
                </c:pt>
                <c:pt idx="6">
                  <c:v>38177</c:v>
                </c:pt>
                <c:pt idx="7">
                  <c:v>38181</c:v>
                </c:pt>
                <c:pt idx="8">
                  <c:v>38193</c:v>
                </c:pt>
                <c:pt idx="9">
                  <c:v>38204</c:v>
                </c:pt>
                <c:pt idx="10">
                  <c:v>38211</c:v>
                </c:pt>
                <c:pt idx="11">
                  <c:v>38223</c:v>
                </c:pt>
                <c:pt idx="12">
                  <c:v>38229</c:v>
                </c:pt>
                <c:pt idx="13">
                  <c:v>38234</c:v>
                </c:pt>
                <c:pt idx="14">
                  <c:v>38242</c:v>
                </c:pt>
                <c:pt idx="15">
                  <c:v>38248</c:v>
                </c:pt>
                <c:pt idx="16">
                  <c:v>38256</c:v>
                </c:pt>
              </c:numCache>
            </c:numRef>
          </c:xVal>
          <c:yVal>
            <c:numRef>
              <c:f>'seasonal secchi,north'!$B$128:$B$144</c:f>
              <c:numCache>
                <c:formatCode>0.0</c:formatCode>
                <c:ptCount val="17"/>
                <c:pt idx="0">
                  <c:v>40</c:v>
                </c:pt>
                <c:pt idx="1">
                  <c:v>36</c:v>
                </c:pt>
                <c:pt idx="2">
                  <c:v>35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25</c:v>
                </c:pt>
                <c:pt idx="9">
                  <c:v>16</c:v>
                </c:pt>
                <c:pt idx="10">
                  <c:v>16</c:v>
                </c:pt>
                <c:pt idx="11">
                  <c:v>18</c:v>
                </c:pt>
                <c:pt idx="12">
                  <c:v>15</c:v>
                </c:pt>
                <c:pt idx="13">
                  <c:v>19</c:v>
                </c:pt>
                <c:pt idx="14">
                  <c:v>17</c:v>
                </c:pt>
                <c:pt idx="15">
                  <c:v>12</c:v>
                </c:pt>
                <c:pt idx="16">
                  <c:v>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753-4488-AB02-E4AF6C0C23DA}"/>
            </c:ext>
          </c:extLst>
        </c:ser>
        <c:ser>
          <c:idx val="1"/>
          <c:order val="1"/>
          <c:tx>
            <c:strRef>
              <c:f>'seasonal secchi,north'!$B$1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secchi,north'!$A$146:$A$161</c:f>
              <c:numCache>
                <c:formatCode>m/d/yy;@</c:formatCode>
                <c:ptCount val="16"/>
                <c:pt idx="0">
                  <c:v>38498</c:v>
                </c:pt>
                <c:pt idx="1">
                  <c:v>38507</c:v>
                </c:pt>
                <c:pt idx="2">
                  <c:v>38514</c:v>
                </c:pt>
                <c:pt idx="3">
                  <c:v>38521</c:v>
                </c:pt>
                <c:pt idx="4">
                  <c:v>38528</c:v>
                </c:pt>
                <c:pt idx="5">
                  <c:v>38535</c:v>
                </c:pt>
                <c:pt idx="6">
                  <c:v>38542</c:v>
                </c:pt>
                <c:pt idx="7">
                  <c:v>38549</c:v>
                </c:pt>
                <c:pt idx="8">
                  <c:v>38557</c:v>
                </c:pt>
                <c:pt idx="9">
                  <c:v>38563</c:v>
                </c:pt>
                <c:pt idx="10">
                  <c:v>38571</c:v>
                </c:pt>
                <c:pt idx="11">
                  <c:v>38578</c:v>
                </c:pt>
                <c:pt idx="12">
                  <c:v>38589</c:v>
                </c:pt>
                <c:pt idx="13">
                  <c:v>38597</c:v>
                </c:pt>
                <c:pt idx="14">
                  <c:v>38616</c:v>
                </c:pt>
                <c:pt idx="15">
                  <c:v>38625</c:v>
                </c:pt>
              </c:numCache>
            </c:numRef>
          </c:xVal>
          <c:yVal>
            <c:numRef>
              <c:f>'seasonal secchi,north'!$B$146:$B$161</c:f>
              <c:numCache>
                <c:formatCode>0.0</c:formatCode>
                <c:ptCount val="16"/>
                <c:pt idx="0">
                  <c:v>31</c:v>
                </c:pt>
                <c:pt idx="1">
                  <c:v>30.5</c:v>
                </c:pt>
                <c:pt idx="2">
                  <c:v>31</c:v>
                </c:pt>
                <c:pt idx="3">
                  <c:v>31</c:v>
                </c:pt>
                <c:pt idx="4">
                  <c:v>30.5</c:v>
                </c:pt>
                <c:pt idx="5">
                  <c:v>33</c:v>
                </c:pt>
                <c:pt idx="6">
                  <c:v>34</c:v>
                </c:pt>
                <c:pt idx="7">
                  <c:v>41</c:v>
                </c:pt>
                <c:pt idx="8">
                  <c:v>20.5</c:v>
                </c:pt>
                <c:pt idx="9">
                  <c:v>19</c:v>
                </c:pt>
                <c:pt idx="10">
                  <c:v>14</c:v>
                </c:pt>
                <c:pt idx="11">
                  <c:v>15</c:v>
                </c:pt>
                <c:pt idx="12">
                  <c:v>18</c:v>
                </c:pt>
                <c:pt idx="13">
                  <c:v>17</c:v>
                </c:pt>
                <c:pt idx="14">
                  <c:v>21</c:v>
                </c:pt>
                <c:pt idx="15">
                  <c:v>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753-4488-AB02-E4AF6C0C23DA}"/>
            </c:ext>
          </c:extLst>
        </c:ser>
        <c:ser>
          <c:idx val="2"/>
          <c:order val="2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secchi,north'!$A$163:$A$181</c:f>
              <c:numCache>
                <c:formatCode>m/d/yy;@</c:formatCode>
                <c:ptCount val="19"/>
                <c:pt idx="0">
                  <c:v>38853</c:v>
                </c:pt>
                <c:pt idx="1">
                  <c:v>38860</c:v>
                </c:pt>
                <c:pt idx="2">
                  <c:v>38866</c:v>
                </c:pt>
                <c:pt idx="3">
                  <c:v>38874</c:v>
                </c:pt>
                <c:pt idx="4">
                  <c:v>38883</c:v>
                </c:pt>
                <c:pt idx="5">
                  <c:v>38890</c:v>
                </c:pt>
                <c:pt idx="6">
                  <c:v>38895</c:v>
                </c:pt>
                <c:pt idx="7">
                  <c:v>38904</c:v>
                </c:pt>
                <c:pt idx="8">
                  <c:v>38909</c:v>
                </c:pt>
                <c:pt idx="9">
                  <c:v>38913</c:v>
                </c:pt>
                <c:pt idx="10">
                  <c:v>38921</c:v>
                </c:pt>
                <c:pt idx="11">
                  <c:v>38934</c:v>
                </c:pt>
                <c:pt idx="12">
                  <c:v>38945</c:v>
                </c:pt>
                <c:pt idx="13">
                  <c:v>38953</c:v>
                </c:pt>
                <c:pt idx="14">
                  <c:v>38958</c:v>
                </c:pt>
                <c:pt idx="15">
                  <c:v>38963</c:v>
                </c:pt>
                <c:pt idx="16">
                  <c:v>38970</c:v>
                </c:pt>
                <c:pt idx="17">
                  <c:v>38978</c:v>
                </c:pt>
                <c:pt idx="18">
                  <c:v>38986</c:v>
                </c:pt>
              </c:numCache>
            </c:numRef>
          </c:xVal>
          <c:yVal>
            <c:numRef>
              <c:f>'seasonal secchi,north'!$B$163:$B$181</c:f>
              <c:numCache>
                <c:formatCode>0.0</c:formatCode>
                <c:ptCount val="19"/>
                <c:pt idx="0">
                  <c:v>31</c:v>
                </c:pt>
                <c:pt idx="1">
                  <c:v>40.5</c:v>
                </c:pt>
                <c:pt idx="2">
                  <c:v>40</c:v>
                </c:pt>
                <c:pt idx="3">
                  <c:v>32</c:v>
                </c:pt>
                <c:pt idx="4">
                  <c:v>36</c:v>
                </c:pt>
                <c:pt idx="5">
                  <c:v>33.5</c:v>
                </c:pt>
                <c:pt idx="6">
                  <c:v>33</c:v>
                </c:pt>
                <c:pt idx="7">
                  <c:v>30</c:v>
                </c:pt>
                <c:pt idx="8">
                  <c:v>28.5</c:v>
                </c:pt>
                <c:pt idx="9">
                  <c:v>33</c:v>
                </c:pt>
                <c:pt idx="10">
                  <c:v>25.5</c:v>
                </c:pt>
                <c:pt idx="11">
                  <c:v>19.5</c:v>
                </c:pt>
                <c:pt idx="12">
                  <c:v>21.5</c:v>
                </c:pt>
                <c:pt idx="13">
                  <c:v>18.5</c:v>
                </c:pt>
                <c:pt idx="14">
                  <c:v>19</c:v>
                </c:pt>
                <c:pt idx="15">
                  <c:v>21</c:v>
                </c:pt>
                <c:pt idx="16">
                  <c:v>21.5</c:v>
                </c:pt>
                <c:pt idx="17">
                  <c:v>19.5</c:v>
                </c:pt>
                <c:pt idx="18">
                  <c:v>17.5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753-4488-AB02-E4AF6C0C23DA}"/>
            </c:ext>
          </c:extLst>
        </c:ser>
        <c:ser>
          <c:idx val="3"/>
          <c:order val="3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secchi,north'!$A$183:$A$201</c:f>
              <c:numCache>
                <c:formatCode>m/d/yy;@</c:formatCode>
                <c:ptCount val="19"/>
                <c:pt idx="0">
                  <c:v>39213</c:v>
                </c:pt>
                <c:pt idx="1">
                  <c:v>39220</c:v>
                </c:pt>
                <c:pt idx="2">
                  <c:v>39226</c:v>
                </c:pt>
                <c:pt idx="3">
                  <c:v>39232</c:v>
                </c:pt>
                <c:pt idx="4">
                  <c:v>39242</c:v>
                </c:pt>
                <c:pt idx="5">
                  <c:v>39246</c:v>
                </c:pt>
                <c:pt idx="6">
                  <c:v>39255</c:v>
                </c:pt>
                <c:pt idx="7">
                  <c:v>39258</c:v>
                </c:pt>
                <c:pt idx="8">
                  <c:v>39267</c:v>
                </c:pt>
                <c:pt idx="9">
                  <c:v>39278</c:v>
                </c:pt>
                <c:pt idx="10">
                  <c:v>39283</c:v>
                </c:pt>
                <c:pt idx="11">
                  <c:v>39291</c:v>
                </c:pt>
                <c:pt idx="12">
                  <c:v>39298</c:v>
                </c:pt>
                <c:pt idx="13">
                  <c:v>39305</c:v>
                </c:pt>
                <c:pt idx="14">
                  <c:v>39309</c:v>
                </c:pt>
                <c:pt idx="15">
                  <c:v>39316</c:v>
                </c:pt>
                <c:pt idx="16">
                  <c:v>39322</c:v>
                </c:pt>
                <c:pt idx="17">
                  <c:v>39326</c:v>
                </c:pt>
                <c:pt idx="18">
                  <c:v>39338</c:v>
                </c:pt>
              </c:numCache>
            </c:numRef>
          </c:xVal>
          <c:yVal>
            <c:numRef>
              <c:f>'seasonal secchi,north'!$B$183:$B$201</c:f>
              <c:numCache>
                <c:formatCode>0.0</c:formatCode>
                <c:ptCount val="19"/>
                <c:pt idx="0">
                  <c:v>43.5</c:v>
                </c:pt>
                <c:pt idx="1">
                  <c:v>34</c:v>
                </c:pt>
                <c:pt idx="2">
                  <c:v>23</c:v>
                </c:pt>
                <c:pt idx="3">
                  <c:v>41.5</c:v>
                </c:pt>
                <c:pt idx="4">
                  <c:v>39.5</c:v>
                </c:pt>
                <c:pt idx="5">
                  <c:v>44.5</c:v>
                </c:pt>
                <c:pt idx="6">
                  <c:v>42.5</c:v>
                </c:pt>
                <c:pt idx="7">
                  <c:v>39.5</c:v>
                </c:pt>
                <c:pt idx="8">
                  <c:v>34.5</c:v>
                </c:pt>
                <c:pt idx="9">
                  <c:v>25.5</c:v>
                </c:pt>
                <c:pt idx="10">
                  <c:v>24.5</c:v>
                </c:pt>
                <c:pt idx="11">
                  <c:v>22</c:v>
                </c:pt>
                <c:pt idx="12">
                  <c:v>19</c:v>
                </c:pt>
                <c:pt idx="13">
                  <c:v>20.5</c:v>
                </c:pt>
                <c:pt idx="14">
                  <c:v>20.5</c:v>
                </c:pt>
                <c:pt idx="15">
                  <c:v>21.5</c:v>
                </c:pt>
                <c:pt idx="16">
                  <c:v>21.5</c:v>
                </c:pt>
                <c:pt idx="17">
                  <c:v>20</c:v>
                </c:pt>
                <c:pt idx="18">
                  <c:v>16.5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753-4488-AB02-E4AF6C0C23DA}"/>
            </c:ext>
          </c:extLst>
        </c:ser>
        <c:ser>
          <c:idx val="4"/>
          <c:order val="4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secchi,north'!$A$203:$A$220</c:f>
              <c:numCache>
                <c:formatCode>m/d/yy;@</c:formatCode>
                <c:ptCount val="18"/>
                <c:pt idx="0">
                  <c:v>39595</c:v>
                </c:pt>
                <c:pt idx="1">
                  <c:v>39601</c:v>
                </c:pt>
                <c:pt idx="2">
                  <c:v>39612</c:v>
                </c:pt>
                <c:pt idx="3">
                  <c:v>39617</c:v>
                </c:pt>
                <c:pt idx="4">
                  <c:v>39627</c:v>
                </c:pt>
                <c:pt idx="5">
                  <c:v>39634</c:v>
                </c:pt>
                <c:pt idx="6">
                  <c:v>39638</c:v>
                </c:pt>
                <c:pt idx="7">
                  <c:v>39642</c:v>
                </c:pt>
                <c:pt idx="8">
                  <c:v>39653</c:v>
                </c:pt>
                <c:pt idx="9">
                  <c:v>39658</c:v>
                </c:pt>
                <c:pt idx="10">
                  <c:v>39665</c:v>
                </c:pt>
                <c:pt idx="11">
                  <c:v>39674</c:v>
                </c:pt>
                <c:pt idx="12">
                  <c:v>39679</c:v>
                </c:pt>
                <c:pt idx="13">
                  <c:v>39689</c:v>
                </c:pt>
                <c:pt idx="14">
                  <c:v>39694</c:v>
                </c:pt>
                <c:pt idx="15">
                  <c:v>39701</c:v>
                </c:pt>
                <c:pt idx="16">
                  <c:v>39709</c:v>
                </c:pt>
                <c:pt idx="17">
                  <c:v>39713</c:v>
                </c:pt>
              </c:numCache>
            </c:numRef>
          </c:xVal>
          <c:yVal>
            <c:numRef>
              <c:f>'seasonal secchi,north'!$B$203:$B$220</c:f>
              <c:numCache>
                <c:formatCode>0.0</c:formatCode>
                <c:ptCount val="18"/>
                <c:pt idx="0">
                  <c:v>42</c:v>
                </c:pt>
                <c:pt idx="1">
                  <c:v>41</c:v>
                </c:pt>
                <c:pt idx="2">
                  <c:v>38</c:v>
                </c:pt>
                <c:pt idx="3">
                  <c:v>34</c:v>
                </c:pt>
                <c:pt idx="4">
                  <c:v>35</c:v>
                </c:pt>
                <c:pt idx="5">
                  <c:v>36.5</c:v>
                </c:pt>
                <c:pt idx="6">
                  <c:v>30.5</c:v>
                </c:pt>
                <c:pt idx="7">
                  <c:v>26</c:v>
                </c:pt>
                <c:pt idx="8">
                  <c:v>21.5</c:v>
                </c:pt>
                <c:pt idx="9">
                  <c:v>16</c:v>
                </c:pt>
                <c:pt idx="10">
                  <c:v>22.5</c:v>
                </c:pt>
                <c:pt idx="11">
                  <c:v>24.5</c:v>
                </c:pt>
                <c:pt idx="12">
                  <c:v>21.5</c:v>
                </c:pt>
                <c:pt idx="13">
                  <c:v>20</c:v>
                </c:pt>
                <c:pt idx="14">
                  <c:v>18</c:v>
                </c:pt>
                <c:pt idx="15">
                  <c:v>24</c:v>
                </c:pt>
                <c:pt idx="16">
                  <c:v>22.5</c:v>
                </c:pt>
                <c:pt idx="17">
                  <c:v>22.5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753-4488-AB02-E4AF6C0C23DA}"/>
            </c:ext>
          </c:extLst>
        </c:ser>
        <c:ser>
          <c:idx val="5"/>
          <c:order val="5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secchi,north'!$A$222:$A$240</c:f>
              <c:numCache>
                <c:formatCode>m/d/yy;@</c:formatCode>
                <c:ptCount val="19"/>
                <c:pt idx="0">
                  <c:v>39952</c:v>
                </c:pt>
                <c:pt idx="1">
                  <c:v>39963</c:v>
                </c:pt>
                <c:pt idx="2">
                  <c:v>39968</c:v>
                </c:pt>
                <c:pt idx="3">
                  <c:v>39976</c:v>
                </c:pt>
                <c:pt idx="4">
                  <c:v>39979</c:v>
                </c:pt>
                <c:pt idx="5">
                  <c:v>39988</c:v>
                </c:pt>
                <c:pt idx="6">
                  <c:v>39997</c:v>
                </c:pt>
                <c:pt idx="7">
                  <c:v>40002</c:v>
                </c:pt>
                <c:pt idx="8">
                  <c:v>40010</c:v>
                </c:pt>
                <c:pt idx="9">
                  <c:v>40018</c:v>
                </c:pt>
                <c:pt idx="10">
                  <c:v>40023</c:v>
                </c:pt>
                <c:pt idx="11">
                  <c:v>40030</c:v>
                </c:pt>
                <c:pt idx="12">
                  <c:v>40036</c:v>
                </c:pt>
                <c:pt idx="13">
                  <c:v>40044</c:v>
                </c:pt>
                <c:pt idx="14">
                  <c:v>40052</c:v>
                </c:pt>
                <c:pt idx="15">
                  <c:v>40059</c:v>
                </c:pt>
                <c:pt idx="16">
                  <c:v>40062</c:v>
                </c:pt>
                <c:pt idx="17">
                  <c:v>40074</c:v>
                </c:pt>
                <c:pt idx="18">
                  <c:v>40078</c:v>
                </c:pt>
              </c:numCache>
            </c:numRef>
          </c:xVal>
          <c:yVal>
            <c:numRef>
              <c:f>'seasonal secchi,north'!$B$222:$B$240</c:f>
              <c:numCache>
                <c:formatCode>0.0</c:formatCode>
                <c:ptCount val="19"/>
                <c:pt idx="0">
                  <c:v>41.5</c:v>
                </c:pt>
                <c:pt idx="1">
                  <c:v>34.5</c:v>
                </c:pt>
                <c:pt idx="2">
                  <c:v>38.5</c:v>
                </c:pt>
                <c:pt idx="3">
                  <c:v>35</c:v>
                </c:pt>
                <c:pt idx="4">
                  <c:v>38</c:v>
                </c:pt>
                <c:pt idx="5">
                  <c:v>38.5</c:v>
                </c:pt>
                <c:pt idx="6">
                  <c:v>27.5</c:v>
                </c:pt>
                <c:pt idx="7">
                  <c:v>35</c:v>
                </c:pt>
                <c:pt idx="8">
                  <c:v>36</c:v>
                </c:pt>
                <c:pt idx="9">
                  <c:v>29</c:v>
                </c:pt>
                <c:pt idx="10">
                  <c:v>26</c:v>
                </c:pt>
                <c:pt idx="11">
                  <c:v>21</c:v>
                </c:pt>
                <c:pt idx="12">
                  <c:v>14.5</c:v>
                </c:pt>
                <c:pt idx="13">
                  <c:v>19</c:v>
                </c:pt>
                <c:pt idx="14">
                  <c:v>16</c:v>
                </c:pt>
                <c:pt idx="15">
                  <c:v>19.5</c:v>
                </c:pt>
                <c:pt idx="16">
                  <c:v>22</c:v>
                </c:pt>
                <c:pt idx="17">
                  <c:v>21.5</c:v>
                </c:pt>
                <c:pt idx="18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753-4488-AB02-E4AF6C0C23DA}"/>
            </c:ext>
          </c:extLst>
        </c:ser>
        <c:ser>
          <c:idx val="6"/>
          <c:order val="6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secchi,north'!$A$242:$A$255</c:f>
              <c:numCache>
                <c:formatCode>m/d/yy;@</c:formatCode>
                <c:ptCount val="14"/>
                <c:pt idx="0">
                  <c:v>40696</c:v>
                </c:pt>
                <c:pt idx="1">
                  <c:v>40703</c:v>
                </c:pt>
                <c:pt idx="2">
                  <c:v>40710</c:v>
                </c:pt>
                <c:pt idx="3">
                  <c:v>40717</c:v>
                </c:pt>
                <c:pt idx="4">
                  <c:v>40724</c:v>
                </c:pt>
                <c:pt idx="5">
                  <c:v>40731</c:v>
                </c:pt>
                <c:pt idx="6">
                  <c:v>40738</c:v>
                </c:pt>
                <c:pt idx="7">
                  <c:v>40745</c:v>
                </c:pt>
                <c:pt idx="8">
                  <c:v>40752</c:v>
                </c:pt>
                <c:pt idx="9">
                  <c:v>40759</c:v>
                </c:pt>
                <c:pt idx="10">
                  <c:v>40766</c:v>
                </c:pt>
                <c:pt idx="11">
                  <c:v>40773</c:v>
                </c:pt>
                <c:pt idx="12">
                  <c:v>40780</c:v>
                </c:pt>
                <c:pt idx="13">
                  <c:v>40794</c:v>
                </c:pt>
              </c:numCache>
            </c:numRef>
          </c:xVal>
          <c:yVal>
            <c:numRef>
              <c:f>'seasonal secchi,north'!$B$242:$B$255</c:f>
              <c:numCache>
                <c:formatCode>0.0</c:formatCode>
                <c:ptCount val="14"/>
                <c:pt idx="0">
                  <c:v>38</c:v>
                </c:pt>
                <c:pt idx="1">
                  <c:v>35</c:v>
                </c:pt>
                <c:pt idx="2">
                  <c:v>34</c:v>
                </c:pt>
                <c:pt idx="3">
                  <c:v>32</c:v>
                </c:pt>
                <c:pt idx="4">
                  <c:v>32</c:v>
                </c:pt>
                <c:pt idx="5">
                  <c:v>29</c:v>
                </c:pt>
                <c:pt idx="6">
                  <c:v>23.5</c:v>
                </c:pt>
                <c:pt idx="7">
                  <c:v>21</c:v>
                </c:pt>
                <c:pt idx="8">
                  <c:v>20.5</c:v>
                </c:pt>
                <c:pt idx="9">
                  <c:v>19</c:v>
                </c:pt>
                <c:pt idx="10">
                  <c:v>21</c:v>
                </c:pt>
                <c:pt idx="11">
                  <c:v>14.5</c:v>
                </c:pt>
                <c:pt idx="12">
                  <c:v>19</c:v>
                </c:pt>
                <c:pt idx="13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753-4488-AB02-E4AF6C0C23DA}"/>
            </c:ext>
          </c:extLst>
        </c:ser>
        <c:ser>
          <c:idx val="7"/>
          <c:order val="7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secchi,north'!$A$257:$A$274</c:f>
              <c:numCache>
                <c:formatCode>m/d/yy;@</c:formatCode>
                <c:ptCount val="18"/>
                <c:pt idx="0">
                  <c:v>41044</c:v>
                </c:pt>
                <c:pt idx="1">
                  <c:v>41051</c:v>
                </c:pt>
                <c:pt idx="2">
                  <c:v>41058</c:v>
                </c:pt>
                <c:pt idx="3">
                  <c:v>41065</c:v>
                </c:pt>
                <c:pt idx="4">
                  <c:v>41075</c:v>
                </c:pt>
                <c:pt idx="5">
                  <c:v>41079</c:v>
                </c:pt>
                <c:pt idx="6">
                  <c:v>41086</c:v>
                </c:pt>
                <c:pt idx="7">
                  <c:v>41093</c:v>
                </c:pt>
                <c:pt idx="8">
                  <c:v>41100</c:v>
                </c:pt>
                <c:pt idx="9">
                  <c:v>41105</c:v>
                </c:pt>
                <c:pt idx="10">
                  <c:v>41115</c:v>
                </c:pt>
                <c:pt idx="11">
                  <c:v>41119</c:v>
                </c:pt>
                <c:pt idx="12">
                  <c:v>41129</c:v>
                </c:pt>
                <c:pt idx="13">
                  <c:v>41136</c:v>
                </c:pt>
                <c:pt idx="14">
                  <c:v>41143</c:v>
                </c:pt>
                <c:pt idx="15">
                  <c:v>41147</c:v>
                </c:pt>
                <c:pt idx="16">
                  <c:v>41155</c:v>
                </c:pt>
                <c:pt idx="17">
                  <c:v>41166</c:v>
                </c:pt>
              </c:numCache>
            </c:numRef>
          </c:xVal>
          <c:yVal>
            <c:numRef>
              <c:f>'seasonal secchi,north'!$B$257:$B$274</c:f>
              <c:numCache>
                <c:formatCode>0.0</c:formatCode>
                <c:ptCount val="18"/>
                <c:pt idx="0">
                  <c:v>41</c:v>
                </c:pt>
                <c:pt idx="1">
                  <c:v>38</c:v>
                </c:pt>
                <c:pt idx="2">
                  <c:v>38</c:v>
                </c:pt>
                <c:pt idx="3">
                  <c:v>38</c:v>
                </c:pt>
                <c:pt idx="4">
                  <c:v>38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32</c:v>
                </c:pt>
                <c:pt idx="9">
                  <c:v>30</c:v>
                </c:pt>
                <c:pt idx="10">
                  <c:v>31</c:v>
                </c:pt>
                <c:pt idx="11">
                  <c:v>29</c:v>
                </c:pt>
                <c:pt idx="12">
                  <c:v>26</c:v>
                </c:pt>
                <c:pt idx="13">
                  <c:v>21</c:v>
                </c:pt>
                <c:pt idx="14">
                  <c:v>19</c:v>
                </c:pt>
                <c:pt idx="15">
                  <c:v>18</c:v>
                </c:pt>
                <c:pt idx="16">
                  <c:v>18</c:v>
                </c:pt>
                <c:pt idx="17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9753-4488-AB02-E4AF6C0C23DA}"/>
            </c:ext>
          </c:extLst>
        </c:ser>
        <c:ser>
          <c:idx val="8"/>
          <c:order val="8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secchi,north'!$A$276:$A$294</c:f>
              <c:numCache>
                <c:formatCode>m/d/yy;@</c:formatCode>
                <c:ptCount val="19"/>
                <c:pt idx="0">
                  <c:v>41409</c:v>
                </c:pt>
                <c:pt idx="1">
                  <c:v>41416</c:v>
                </c:pt>
                <c:pt idx="2">
                  <c:v>41423</c:v>
                </c:pt>
                <c:pt idx="3">
                  <c:v>41430</c:v>
                </c:pt>
                <c:pt idx="4">
                  <c:v>41437</c:v>
                </c:pt>
                <c:pt idx="5">
                  <c:v>41444</c:v>
                </c:pt>
                <c:pt idx="6">
                  <c:v>41451</c:v>
                </c:pt>
                <c:pt idx="7">
                  <c:v>41458</c:v>
                </c:pt>
                <c:pt idx="8">
                  <c:v>41465</c:v>
                </c:pt>
                <c:pt idx="9">
                  <c:v>41472</c:v>
                </c:pt>
                <c:pt idx="10">
                  <c:v>41479</c:v>
                </c:pt>
                <c:pt idx="11">
                  <c:v>41486</c:v>
                </c:pt>
                <c:pt idx="12">
                  <c:v>41493</c:v>
                </c:pt>
                <c:pt idx="13">
                  <c:v>41500</c:v>
                </c:pt>
                <c:pt idx="14">
                  <c:v>41507</c:v>
                </c:pt>
                <c:pt idx="15">
                  <c:v>41514</c:v>
                </c:pt>
                <c:pt idx="16">
                  <c:v>41521</c:v>
                </c:pt>
                <c:pt idx="17">
                  <c:v>41528</c:v>
                </c:pt>
                <c:pt idx="18">
                  <c:v>41535</c:v>
                </c:pt>
              </c:numCache>
            </c:numRef>
          </c:xVal>
          <c:yVal>
            <c:numRef>
              <c:f>'seasonal secchi,north'!$B$276:$B$294</c:f>
              <c:numCache>
                <c:formatCode>0.0</c:formatCode>
                <c:ptCount val="19"/>
                <c:pt idx="0">
                  <c:v>38</c:v>
                </c:pt>
                <c:pt idx="1">
                  <c:v>35</c:v>
                </c:pt>
                <c:pt idx="2">
                  <c:v>34</c:v>
                </c:pt>
                <c:pt idx="3">
                  <c:v>38</c:v>
                </c:pt>
                <c:pt idx="4">
                  <c:v>35</c:v>
                </c:pt>
                <c:pt idx="5">
                  <c:v>38</c:v>
                </c:pt>
                <c:pt idx="6">
                  <c:v>36</c:v>
                </c:pt>
                <c:pt idx="7">
                  <c:v>28</c:v>
                </c:pt>
                <c:pt idx="8">
                  <c:v>36</c:v>
                </c:pt>
                <c:pt idx="9">
                  <c:v>35</c:v>
                </c:pt>
                <c:pt idx="10">
                  <c:v>29</c:v>
                </c:pt>
                <c:pt idx="11">
                  <c:v>26</c:v>
                </c:pt>
                <c:pt idx="12">
                  <c:v>21</c:v>
                </c:pt>
                <c:pt idx="13">
                  <c:v>14</c:v>
                </c:pt>
                <c:pt idx="14">
                  <c:v>19</c:v>
                </c:pt>
                <c:pt idx="15">
                  <c:v>16</c:v>
                </c:pt>
                <c:pt idx="16">
                  <c:v>22</c:v>
                </c:pt>
                <c:pt idx="17">
                  <c:v>21.5</c:v>
                </c:pt>
                <c:pt idx="18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9753-4488-AB02-E4AF6C0C23DA}"/>
            </c:ext>
          </c:extLst>
        </c:ser>
        <c:ser>
          <c:idx val="9"/>
          <c:order val="9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secchi,north'!$A$296:$A$309</c:f>
              <c:numCache>
                <c:formatCode>m/d/yy;@</c:formatCode>
                <c:ptCount val="14"/>
                <c:pt idx="0">
                  <c:v>41777</c:v>
                </c:pt>
                <c:pt idx="1">
                  <c:v>41788</c:v>
                </c:pt>
                <c:pt idx="2">
                  <c:v>41796</c:v>
                </c:pt>
                <c:pt idx="3">
                  <c:v>41806</c:v>
                </c:pt>
                <c:pt idx="4">
                  <c:v>41819</c:v>
                </c:pt>
                <c:pt idx="5">
                  <c:v>41824</c:v>
                </c:pt>
                <c:pt idx="6">
                  <c:v>41830</c:v>
                </c:pt>
                <c:pt idx="7">
                  <c:v>41838</c:v>
                </c:pt>
                <c:pt idx="8">
                  <c:v>41857</c:v>
                </c:pt>
                <c:pt idx="9">
                  <c:v>41872</c:v>
                </c:pt>
                <c:pt idx="10">
                  <c:v>41879</c:v>
                </c:pt>
                <c:pt idx="11">
                  <c:v>41885</c:v>
                </c:pt>
                <c:pt idx="12">
                  <c:v>41901</c:v>
                </c:pt>
                <c:pt idx="13">
                  <c:v>41911</c:v>
                </c:pt>
              </c:numCache>
            </c:numRef>
          </c:xVal>
          <c:yVal>
            <c:numRef>
              <c:f>'seasonal secchi,north'!$B$296:$B$309</c:f>
              <c:numCache>
                <c:formatCode>0.0</c:formatCode>
                <c:ptCount val="14"/>
                <c:pt idx="0">
                  <c:v>43</c:v>
                </c:pt>
                <c:pt idx="1">
                  <c:v>31.5</c:v>
                </c:pt>
                <c:pt idx="2">
                  <c:v>31.5</c:v>
                </c:pt>
                <c:pt idx="3">
                  <c:v>32.5</c:v>
                </c:pt>
                <c:pt idx="4">
                  <c:v>32.5</c:v>
                </c:pt>
                <c:pt idx="5">
                  <c:v>28.5</c:v>
                </c:pt>
                <c:pt idx="6">
                  <c:v>31</c:v>
                </c:pt>
                <c:pt idx="7">
                  <c:v>33.5</c:v>
                </c:pt>
                <c:pt idx="8">
                  <c:v>24.5</c:v>
                </c:pt>
                <c:pt idx="9">
                  <c:v>20</c:v>
                </c:pt>
                <c:pt idx="10">
                  <c:v>19.5</c:v>
                </c:pt>
                <c:pt idx="11">
                  <c:v>17</c:v>
                </c:pt>
                <c:pt idx="12">
                  <c:v>20.5</c:v>
                </c:pt>
                <c:pt idx="13">
                  <c:v>25.5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9753-4488-AB02-E4AF6C0C23DA}"/>
            </c:ext>
          </c:extLst>
        </c:ser>
        <c:ser>
          <c:idx val="10"/>
          <c:order val="10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secchi,north'!$A$311:$A$325</c:f>
              <c:numCache>
                <c:formatCode>m/d/yy;@</c:formatCode>
                <c:ptCount val="15"/>
                <c:pt idx="0">
                  <c:v>42148</c:v>
                </c:pt>
                <c:pt idx="1">
                  <c:v>42155</c:v>
                </c:pt>
                <c:pt idx="2">
                  <c:v>42163</c:v>
                </c:pt>
                <c:pt idx="3">
                  <c:v>42172</c:v>
                </c:pt>
                <c:pt idx="4">
                  <c:v>42180</c:v>
                </c:pt>
                <c:pt idx="5">
                  <c:v>42187</c:v>
                </c:pt>
                <c:pt idx="6">
                  <c:v>42197</c:v>
                </c:pt>
                <c:pt idx="7">
                  <c:v>42202</c:v>
                </c:pt>
                <c:pt idx="8">
                  <c:v>42213</c:v>
                </c:pt>
                <c:pt idx="9">
                  <c:v>42222</c:v>
                </c:pt>
                <c:pt idx="10">
                  <c:v>42230</c:v>
                </c:pt>
                <c:pt idx="11">
                  <c:v>42237</c:v>
                </c:pt>
                <c:pt idx="12">
                  <c:v>42243</c:v>
                </c:pt>
                <c:pt idx="13">
                  <c:v>42249</c:v>
                </c:pt>
                <c:pt idx="14">
                  <c:v>42254</c:v>
                </c:pt>
              </c:numCache>
            </c:numRef>
          </c:xVal>
          <c:yVal>
            <c:numRef>
              <c:f>'seasonal secchi,north'!$B$311:$B$325</c:f>
              <c:numCache>
                <c:formatCode>0.0</c:formatCode>
                <c:ptCount val="15"/>
                <c:pt idx="0">
                  <c:v>29.5</c:v>
                </c:pt>
                <c:pt idx="1">
                  <c:v>29.5</c:v>
                </c:pt>
                <c:pt idx="2">
                  <c:v>31</c:v>
                </c:pt>
                <c:pt idx="3">
                  <c:v>34.5</c:v>
                </c:pt>
                <c:pt idx="4">
                  <c:v>32.5</c:v>
                </c:pt>
                <c:pt idx="5">
                  <c:v>29.5</c:v>
                </c:pt>
                <c:pt idx="6">
                  <c:v>34.5</c:v>
                </c:pt>
                <c:pt idx="7">
                  <c:v>30.5</c:v>
                </c:pt>
                <c:pt idx="8">
                  <c:v>31</c:v>
                </c:pt>
                <c:pt idx="9">
                  <c:v>25.5</c:v>
                </c:pt>
                <c:pt idx="10">
                  <c:v>25</c:v>
                </c:pt>
                <c:pt idx="11">
                  <c:v>22</c:v>
                </c:pt>
                <c:pt idx="12">
                  <c:v>18.5</c:v>
                </c:pt>
                <c:pt idx="13">
                  <c:v>21</c:v>
                </c:pt>
                <c:pt idx="14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9753-4488-AB02-E4AF6C0C23DA}"/>
            </c:ext>
          </c:extLst>
        </c:ser>
        <c:ser>
          <c:idx val="11"/>
          <c:order val="11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secchi,north'!$A$327:$A$341</c:f>
              <c:numCache>
                <c:formatCode>m/d/yy;@</c:formatCode>
                <c:ptCount val="15"/>
                <c:pt idx="0">
                  <c:v>42508</c:v>
                </c:pt>
                <c:pt idx="1">
                  <c:v>42514</c:v>
                </c:pt>
                <c:pt idx="2">
                  <c:v>42530</c:v>
                </c:pt>
                <c:pt idx="3">
                  <c:v>42538</c:v>
                </c:pt>
                <c:pt idx="4">
                  <c:v>42544</c:v>
                </c:pt>
                <c:pt idx="5">
                  <c:v>42555</c:v>
                </c:pt>
                <c:pt idx="6">
                  <c:v>42567</c:v>
                </c:pt>
                <c:pt idx="7">
                  <c:v>42570</c:v>
                </c:pt>
                <c:pt idx="8">
                  <c:v>42579</c:v>
                </c:pt>
                <c:pt idx="9">
                  <c:v>42583</c:v>
                </c:pt>
                <c:pt idx="10">
                  <c:v>42593</c:v>
                </c:pt>
                <c:pt idx="11">
                  <c:v>42601</c:v>
                </c:pt>
                <c:pt idx="12">
                  <c:v>42611</c:v>
                </c:pt>
                <c:pt idx="13">
                  <c:v>42617</c:v>
                </c:pt>
                <c:pt idx="14">
                  <c:v>42628</c:v>
                </c:pt>
              </c:numCache>
            </c:numRef>
          </c:xVal>
          <c:yVal>
            <c:numRef>
              <c:f>'seasonal secchi,north'!$B$327:$B$341</c:f>
              <c:numCache>
                <c:formatCode>0.0</c:formatCode>
                <c:ptCount val="15"/>
                <c:pt idx="0">
                  <c:v>39.5</c:v>
                </c:pt>
                <c:pt idx="1">
                  <c:v>39.5</c:v>
                </c:pt>
                <c:pt idx="2">
                  <c:v>38</c:v>
                </c:pt>
                <c:pt idx="3">
                  <c:v>38.5</c:v>
                </c:pt>
                <c:pt idx="4">
                  <c:v>36.5</c:v>
                </c:pt>
                <c:pt idx="5">
                  <c:v>35</c:v>
                </c:pt>
                <c:pt idx="6">
                  <c:v>32</c:v>
                </c:pt>
                <c:pt idx="7">
                  <c:v>29.5</c:v>
                </c:pt>
                <c:pt idx="8">
                  <c:v>25</c:v>
                </c:pt>
                <c:pt idx="9">
                  <c:v>25.5</c:v>
                </c:pt>
                <c:pt idx="10">
                  <c:v>21.5</c:v>
                </c:pt>
                <c:pt idx="11">
                  <c:v>19.5</c:v>
                </c:pt>
                <c:pt idx="12">
                  <c:v>20</c:v>
                </c:pt>
                <c:pt idx="13">
                  <c:v>22</c:v>
                </c:pt>
                <c:pt idx="14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9753-4488-AB02-E4AF6C0C23DA}"/>
            </c:ext>
          </c:extLst>
        </c:ser>
        <c:ser>
          <c:idx val="12"/>
          <c:order val="12"/>
          <c:tx>
            <c:strRef>
              <c:f>'seasonal secchi,north'!$B$127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secchi,north'!$A$343:$A$347</c:f>
              <c:numCache>
                <c:formatCode>m/d/yy;@</c:formatCode>
                <c:ptCount val="5"/>
                <c:pt idx="0">
                  <c:v>42872</c:v>
                </c:pt>
                <c:pt idx="1">
                  <c:v>42909</c:v>
                </c:pt>
                <c:pt idx="2" formatCode="mm/dd/yy;@">
                  <c:v>42921</c:v>
                </c:pt>
                <c:pt idx="3">
                  <c:v>42962</c:v>
                </c:pt>
                <c:pt idx="4">
                  <c:v>42981</c:v>
                </c:pt>
              </c:numCache>
            </c:numRef>
          </c:xVal>
          <c:yVal>
            <c:numRef>
              <c:f>'seasonal secchi,north'!$B$343:$B$347</c:f>
              <c:numCache>
                <c:formatCode>0.0</c:formatCode>
                <c:ptCount val="5"/>
                <c:pt idx="0">
                  <c:v>39</c:v>
                </c:pt>
                <c:pt idx="1">
                  <c:v>31.5</c:v>
                </c:pt>
                <c:pt idx="2">
                  <c:v>37.4</c:v>
                </c:pt>
                <c:pt idx="3">
                  <c:v>20</c:v>
                </c:pt>
                <c:pt idx="4">
                  <c:v>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9753-4488-AB02-E4AF6C0C2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610240"/>
        <c:axId val="121611776"/>
      </c:scatterChart>
      <c:valAx>
        <c:axId val="121610240"/>
        <c:scaling>
          <c:orientation val="minMax"/>
          <c:max val="43000"/>
          <c:min val="38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611776"/>
        <c:crosses val="autoZero"/>
        <c:crossBetween val="midCat"/>
        <c:majorUnit val="400"/>
        <c:minorUnit val="50"/>
      </c:valAx>
      <c:valAx>
        <c:axId val="12161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Secchi Depth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610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Seasonal</a:t>
            </a:r>
            <a:r>
              <a:rPr lang="en-US" baseline="0"/>
              <a:t> Variation in Secchi Disk Depth for Torch Lake, South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south'!$A$188:$A$203</c:f>
              <c:numCache>
                <c:formatCode>m/d/yy;@</c:formatCode>
                <c:ptCount val="16"/>
                <c:pt idx="0">
                  <c:v>38142</c:v>
                </c:pt>
                <c:pt idx="1">
                  <c:v>38146</c:v>
                </c:pt>
                <c:pt idx="2">
                  <c:v>38156</c:v>
                </c:pt>
                <c:pt idx="3">
                  <c:v>38164</c:v>
                </c:pt>
                <c:pt idx="4">
                  <c:v>38169</c:v>
                </c:pt>
                <c:pt idx="5">
                  <c:v>38175</c:v>
                </c:pt>
                <c:pt idx="6">
                  <c:v>38182</c:v>
                </c:pt>
                <c:pt idx="7">
                  <c:v>38189</c:v>
                </c:pt>
                <c:pt idx="8">
                  <c:v>38195</c:v>
                </c:pt>
                <c:pt idx="9">
                  <c:v>38226</c:v>
                </c:pt>
                <c:pt idx="10">
                  <c:v>38232</c:v>
                </c:pt>
                <c:pt idx="11">
                  <c:v>38234</c:v>
                </c:pt>
                <c:pt idx="12">
                  <c:v>38238</c:v>
                </c:pt>
                <c:pt idx="13">
                  <c:v>38242</c:v>
                </c:pt>
                <c:pt idx="14">
                  <c:v>38253</c:v>
                </c:pt>
                <c:pt idx="15">
                  <c:v>38253</c:v>
                </c:pt>
              </c:numCache>
            </c:numRef>
          </c:xVal>
          <c:yVal>
            <c:numRef>
              <c:f>'seasonal secchi, south'!$B$188:$B$203</c:f>
              <c:numCache>
                <c:formatCode>0.0</c:formatCode>
                <c:ptCount val="16"/>
                <c:pt idx="0">
                  <c:v>36</c:v>
                </c:pt>
                <c:pt idx="1">
                  <c:v>26</c:v>
                </c:pt>
                <c:pt idx="2">
                  <c:v>32</c:v>
                </c:pt>
                <c:pt idx="3">
                  <c:v>26</c:v>
                </c:pt>
                <c:pt idx="4">
                  <c:v>26</c:v>
                </c:pt>
                <c:pt idx="5">
                  <c:v>28</c:v>
                </c:pt>
                <c:pt idx="6">
                  <c:v>31</c:v>
                </c:pt>
                <c:pt idx="7">
                  <c:v>24</c:v>
                </c:pt>
                <c:pt idx="8">
                  <c:v>21</c:v>
                </c:pt>
                <c:pt idx="9">
                  <c:v>18</c:v>
                </c:pt>
                <c:pt idx="10">
                  <c:v>17</c:v>
                </c:pt>
                <c:pt idx="11">
                  <c:v>16</c:v>
                </c:pt>
                <c:pt idx="12">
                  <c:v>17</c:v>
                </c:pt>
                <c:pt idx="13">
                  <c:v>16.5</c:v>
                </c:pt>
                <c:pt idx="14">
                  <c:v>17</c:v>
                </c:pt>
                <c:pt idx="15">
                  <c:v>16.5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2B-4F9B-8D99-803CAA78058A}"/>
            </c:ext>
          </c:extLst>
        </c:ser>
        <c:ser>
          <c:idx val="1"/>
          <c:order val="1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south'!$A$204:$A$217</c:f>
              <c:numCache>
                <c:formatCode>m/d/yy;@</c:formatCode>
                <c:ptCount val="14"/>
                <c:pt idx="0">
                  <c:v>38512</c:v>
                </c:pt>
                <c:pt idx="1">
                  <c:v>38520</c:v>
                </c:pt>
                <c:pt idx="2">
                  <c:v>38522</c:v>
                </c:pt>
                <c:pt idx="3">
                  <c:v>38534</c:v>
                </c:pt>
                <c:pt idx="4">
                  <c:v>38548</c:v>
                </c:pt>
                <c:pt idx="5">
                  <c:v>38554</c:v>
                </c:pt>
                <c:pt idx="6">
                  <c:v>38563</c:v>
                </c:pt>
                <c:pt idx="7">
                  <c:v>38566</c:v>
                </c:pt>
                <c:pt idx="8">
                  <c:v>38573</c:v>
                </c:pt>
                <c:pt idx="9">
                  <c:v>38581</c:v>
                </c:pt>
                <c:pt idx="10">
                  <c:v>38590</c:v>
                </c:pt>
                <c:pt idx="11">
                  <c:v>38600</c:v>
                </c:pt>
                <c:pt idx="12">
                  <c:v>38612</c:v>
                </c:pt>
                <c:pt idx="13">
                  <c:v>38623</c:v>
                </c:pt>
              </c:numCache>
            </c:numRef>
          </c:xVal>
          <c:yVal>
            <c:numRef>
              <c:f>'seasonal secchi, south'!$B$204:$B$217</c:f>
              <c:numCache>
                <c:formatCode>0.0</c:formatCode>
                <c:ptCount val="1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35</c:v>
                </c:pt>
                <c:pt idx="5">
                  <c:v>32</c:v>
                </c:pt>
                <c:pt idx="6">
                  <c:v>32</c:v>
                </c:pt>
                <c:pt idx="7">
                  <c:v>32</c:v>
                </c:pt>
                <c:pt idx="8">
                  <c:v>32</c:v>
                </c:pt>
                <c:pt idx="9">
                  <c:v>32</c:v>
                </c:pt>
                <c:pt idx="10">
                  <c:v>32</c:v>
                </c:pt>
                <c:pt idx="11">
                  <c:v>32</c:v>
                </c:pt>
                <c:pt idx="12">
                  <c:v>28</c:v>
                </c:pt>
                <c:pt idx="13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2B-4F9B-8D99-803CAA78058A}"/>
            </c:ext>
          </c:extLst>
        </c:ser>
        <c:ser>
          <c:idx val="2"/>
          <c:order val="2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south'!$A$218:$A$221</c:f>
              <c:numCache>
                <c:formatCode>m/d/yy;@</c:formatCode>
                <c:ptCount val="4"/>
                <c:pt idx="0">
                  <c:v>39324</c:v>
                </c:pt>
                <c:pt idx="1">
                  <c:v>39333</c:v>
                </c:pt>
                <c:pt idx="2">
                  <c:v>39346</c:v>
                </c:pt>
                <c:pt idx="3">
                  <c:v>39354</c:v>
                </c:pt>
              </c:numCache>
            </c:numRef>
          </c:xVal>
          <c:yVal>
            <c:numRef>
              <c:f>'seasonal secchi, south'!$B$218:$B$221</c:f>
              <c:numCache>
                <c:formatCode>0.0</c:formatCode>
                <c:ptCount val="4"/>
                <c:pt idx="0">
                  <c:v>25</c:v>
                </c:pt>
                <c:pt idx="1">
                  <c:v>21</c:v>
                </c:pt>
                <c:pt idx="2">
                  <c:v>19</c:v>
                </c:pt>
                <c:pt idx="3">
                  <c:v>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2B-4F9B-8D99-803CAA78058A}"/>
            </c:ext>
          </c:extLst>
        </c:ser>
        <c:ser>
          <c:idx val="3"/>
          <c:order val="3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south'!$A$222:$A$236</c:f>
              <c:numCache>
                <c:formatCode>m/d/yy;@</c:formatCode>
                <c:ptCount val="15"/>
                <c:pt idx="0">
                  <c:v>39597</c:v>
                </c:pt>
                <c:pt idx="1">
                  <c:v>39612</c:v>
                </c:pt>
                <c:pt idx="2">
                  <c:v>39618</c:v>
                </c:pt>
                <c:pt idx="3">
                  <c:v>39625</c:v>
                </c:pt>
                <c:pt idx="4">
                  <c:v>39633</c:v>
                </c:pt>
                <c:pt idx="5">
                  <c:v>39639</c:v>
                </c:pt>
                <c:pt idx="6">
                  <c:v>39646</c:v>
                </c:pt>
                <c:pt idx="7">
                  <c:v>39653</c:v>
                </c:pt>
                <c:pt idx="8">
                  <c:v>39660</c:v>
                </c:pt>
                <c:pt idx="9">
                  <c:v>39666</c:v>
                </c:pt>
                <c:pt idx="10">
                  <c:v>39671</c:v>
                </c:pt>
                <c:pt idx="11">
                  <c:v>39683</c:v>
                </c:pt>
                <c:pt idx="12">
                  <c:v>39690</c:v>
                </c:pt>
                <c:pt idx="13">
                  <c:v>39707</c:v>
                </c:pt>
                <c:pt idx="14">
                  <c:v>39712</c:v>
                </c:pt>
              </c:numCache>
            </c:numRef>
          </c:xVal>
          <c:yVal>
            <c:numRef>
              <c:f>'seasonal secchi, south'!$B$222:$B$236</c:f>
              <c:numCache>
                <c:formatCode>0.0</c:formatCode>
                <c:ptCount val="15"/>
                <c:pt idx="0">
                  <c:v>38</c:v>
                </c:pt>
                <c:pt idx="1">
                  <c:v>32</c:v>
                </c:pt>
                <c:pt idx="2">
                  <c:v>31</c:v>
                </c:pt>
                <c:pt idx="3">
                  <c:v>42</c:v>
                </c:pt>
                <c:pt idx="4">
                  <c:v>37.5</c:v>
                </c:pt>
                <c:pt idx="5">
                  <c:v>36.5</c:v>
                </c:pt>
                <c:pt idx="6">
                  <c:v>22</c:v>
                </c:pt>
                <c:pt idx="7">
                  <c:v>18</c:v>
                </c:pt>
                <c:pt idx="8">
                  <c:v>13</c:v>
                </c:pt>
                <c:pt idx="9">
                  <c:v>23</c:v>
                </c:pt>
                <c:pt idx="10">
                  <c:v>22.5</c:v>
                </c:pt>
                <c:pt idx="11">
                  <c:v>22</c:v>
                </c:pt>
                <c:pt idx="12">
                  <c:v>20.5</c:v>
                </c:pt>
                <c:pt idx="13">
                  <c:v>21</c:v>
                </c:pt>
                <c:pt idx="14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A2B-4F9B-8D99-803CAA78058A}"/>
            </c:ext>
          </c:extLst>
        </c:ser>
        <c:ser>
          <c:idx val="4"/>
          <c:order val="4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south'!$A$237:$A$253</c:f>
              <c:numCache>
                <c:formatCode>m/d/yy;@</c:formatCode>
                <c:ptCount val="17"/>
                <c:pt idx="0">
                  <c:v>39962</c:v>
                </c:pt>
                <c:pt idx="1">
                  <c:v>39974</c:v>
                </c:pt>
                <c:pt idx="2">
                  <c:v>39980</c:v>
                </c:pt>
                <c:pt idx="3">
                  <c:v>39989</c:v>
                </c:pt>
                <c:pt idx="4">
                  <c:v>39998</c:v>
                </c:pt>
                <c:pt idx="5">
                  <c:v>40003</c:v>
                </c:pt>
                <c:pt idx="6">
                  <c:v>40010</c:v>
                </c:pt>
                <c:pt idx="7">
                  <c:v>40019</c:v>
                </c:pt>
                <c:pt idx="8">
                  <c:v>40025</c:v>
                </c:pt>
                <c:pt idx="9">
                  <c:v>40030</c:v>
                </c:pt>
                <c:pt idx="10">
                  <c:v>40043</c:v>
                </c:pt>
                <c:pt idx="11">
                  <c:v>40051</c:v>
                </c:pt>
                <c:pt idx="12">
                  <c:v>40057</c:v>
                </c:pt>
                <c:pt idx="13">
                  <c:v>40061</c:v>
                </c:pt>
                <c:pt idx="14">
                  <c:v>40071</c:v>
                </c:pt>
                <c:pt idx="15">
                  <c:v>40071</c:v>
                </c:pt>
                <c:pt idx="16">
                  <c:v>40080</c:v>
                </c:pt>
              </c:numCache>
            </c:numRef>
          </c:xVal>
          <c:yVal>
            <c:numRef>
              <c:f>'seasonal secchi, south'!$B$237:$B$253</c:f>
              <c:numCache>
                <c:formatCode>0.0</c:formatCode>
                <c:ptCount val="17"/>
                <c:pt idx="0">
                  <c:v>36</c:v>
                </c:pt>
                <c:pt idx="1">
                  <c:v>39</c:v>
                </c:pt>
                <c:pt idx="2">
                  <c:v>45</c:v>
                </c:pt>
                <c:pt idx="3">
                  <c:v>34</c:v>
                </c:pt>
                <c:pt idx="4">
                  <c:v>35</c:v>
                </c:pt>
                <c:pt idx="5">
                  <c:v>34</c:v>
                </c:pt>
                <c:pt idx="6">
                  <c:v>30</c:v>
                </c:pt>
                <c:pt idx="7">
                  <c:v>25</c:v>
                </c:pt>
                <c:pt idx="8">
                  <c:v>25</c:v>
                </c:pt>
                <c:pt idx="9">
                  <c:v>20</c:v>
                </c:pt>
                <c:pt idx="10">
                  <c:v>17</c:v>
                </c:pt>
                <c:pt idx="11">
                  <c:v>19</c:v>
                </c:pt>
                <c:pt idx="12">
                  <c:v>19</c:v>
                </c:pt>
                <c:pt idx="13">
                  <c:v>22</c:v>
                </c:pt>
                <c:pt idx="14">
                  <c:v>29</c:v>
                </c:pt>
                <c:pt idx="15">
                  <c:v>29</c:v>
                </c:pt>
                <c:pt idx="16">
                  <c:v>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A2B-4F9B-8D99-803CAA78058A}"/>
            </c:ext>
          </c:extLst>
        </c:ser>
        <c:ser>
          <c:idx val="5"/>
          <c:order val="5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south'!$A$254:$A$269</c:f>
              <c:numCache>
                <c:formatCode>m/d/yy;@</c:formatCode>
                <c:ptCount val="16"/>
                <c:pt idx="0">
                  <c:v>40318</c:v>
                </c:pt>
                <c:pt idx="1">
                  <c:v>40323</c:v>
                </c:pt>
                <c:pt idx="2">
                  <c:v>40333</c:v>
                </c:pt>
                <c:pt idx="3">
                  <c:v>40340</c:v>
                </c:pt>
                <c:pt idx="4">
                  <c:v>40347</c:v>
                </c:pt>
                <c:pt idx="5">
                  <c:v>40355</c:v>
                </c:pt>
                <c:pt idx="6">
                  <c:v>40360</c:v>
                </c:pt>
                <c:pt idx="7">
                  <c:v>40367</c:v>
                </c:pt>
                <c:pt idx="8">
                  <c:v>40376</c:v>
                </c:pt>
                <c:pt idx="9">
                  <c:v>40381</c:v>
                </c:pt>
                <c:pt idx="10">
                  <c:v>40388</c:v>
                </c:pt>
                <c:pt idx="11">
                  <c:v>40395</c:v>
                </c:pt>
                <c:pt idx="12">
                  <c:v>40403</c:v>
                </c:pt>
                <c:pt idx="13">
                  <c:v>40413</c:v>
                </c:pt>
                <c:pt idx="14">
                  <c:v>40426</c:v>
                </c:pt>
                <c:pt idx="15">
                  <c:v>40438</c:v>
                </c:pt>
              </c:numCache>
            </c:numRef>
          </c:xVal>
          <c:yVal>
            <c:numRef>
              <c:f>'seasonal secchi, south'!$B$254:$B$269</c:f>
              <c:numCache>
                <c:formatCode>0.0</c:formatCode>
                <c:ptCount val="16"/>
                <c:pt idx="0">
                  <c:v>46</c:v>
                </c:pt>
                <c:pt idx="1">
                  <c:v>45</c:v>
                </c:pt>
                <c:pt idx="2">
                  <c:v>39</c:v>
                </c:pt>
                <c:pt idx="3">
                  <c:v>40</c:v>
                </c:pt>
                <c:pt idx="4">
                  <c:v>31</c:v>
                </c:pt>
                <c:pt idx="5">
                  <c:v>36</c:v>
                </c:pt>
                <c:pt idx="6">
                  <c:v>34</c:v>
                </c:pt>
                <c:pt idx="7">
                  <c:v>25</c:v>
                </c:pt>
                <c:pt idx="8">
                  <c:v>24</c:v>
                </c:pt>
                <c:pt idx="9">
                  <c:v>23</c:v>
                </c:pt>
                <c:pt idx="10">
                  <c:v>23</c:v>
                </c:pt>
                <c:pt idx="11">
                  <c:v>22</c:v>
                </c:pt>
                <c:pt idx="12">
                  <c:v>20</c:v>
                </c:pt>
                <c:pt idx="13">
                  <c:v>18</c:v>
                </c:pt>
                <c:pt idx="14">
                  <c:v>15</c:v>
                </c:pt>
                <c:pt idx="15">
                  <c:v>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A2B-4F9B-8D99-803CAA78058A}"/>
            </c:ext>
          </c:extLst>
        </c:ser>
        <c:ser>
          <c:idx val="6"/>
          <c:order val="6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south'!$A$270:$A$283</c:f>
              <c:numCache>
                <c:formatCode>m/d/yy;@</c:formatCode>
                <c:ptCount val="14"/>
                <c:pt idx="0">
                  <c:v>40705</c:v>
                </c:pt>
                <c:pt idx="1">
                  <c:v>40712</c:v>
                </c:pt>
                <c:pt idx="2">
                  <c:v>40719</c:v>
                </c:pt>
                <c:pt idx="3">
                  <c:v>40724</c:v>
                </c:pt>
                <c:pt idx="4">
                  <c:v>40739</c:v>
                </c:pt>
                <c:pt idx="5">
                  <c:v>40747</c:v>
                </c:pt>
                <c:pt idx="6">
                  <c:v>40753</c:v>
                </c:pt>
                <c:pt idx="7">
                  <c:v>40759</c:v>
                </c:pt>
                <c:pt idx="8">
                  <c:v>40767</c:v>
                </c:pt>
                <c:pt idx="9">
                  <c:v>40770</c:v>
                </c:pt>
                <c:pt idx="10">
                  <c:v>40778</c:v>
                </c:pt>
                <c:pt idx="11">
                  <c:v>40787</c:v>
                </c:pt>
                <c:pt idx="12">
                  <c:v>40795</c:v>
                </c:pt>
                <c:pt idx="13">
                  <c:v>40798</c:v>
                </c:pt>
              </c:numCache>
            </c:numRef>
          </c:xVal>
          <c:yVal>
            <c:numRef>
              <c:f>'seasonal secchi, south'!$B$270:$B$283</c:f>
              <c:numCache>
                <c:formatCode>0.0</c:formatCode>
                <c:ptCount val="14"/>
                <c:pt idx="0">
                  <c:v>30</c:v>
                </c:pt>
                <c:pt idx="1">
                  <c:v>42</c:v>
                </c:pt>
                <c:pt idx="2">
                  <c:v>33</c:v>
                </c:pt>
                <c:pt idx="3">
                  <c:v>35</c:v>
                </c:pt>
                <c:pt idx="4">
                  <c:v>25</c:v>
                </c:pt>
                <c:pt idx="5">
                  <c:v>27</c:v>
                </c:pt>
                <c:pt idx="6">
                  <c:v>21</c:v>
                </c:pt>
                <c:pt idx="7">
                  <c:v>24</c:v>
                </c:pt>
                <c:pt idx="8">
                  <c:v>21</c:v>
                </c:pt>
                <c:pt idx="9">
                  <c:v>20</c:v>
                </c:pt>
                <c:pt idx="10">
                  <c:v>19</c:v>
                </c:pt>
                <c:pt idx="11">
                  <c:v>22</c:v>
                </c:pt>
                <c:pt idx="12">
                  <c:v>21</c:v>
                </c:pt>
                <c:pt idx="13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A2B-4F9B-8D99-803CAA78058A}"/>
            </c:ext>
          </c:extLst>
        </c:ser>
        <c:ser>
          <c:idx val="7"/>
          <c:order val="7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south'!$A$284:$A$299</c:f>
              <c:numCache>
                <c:formatCode>m/d/yy;@</c:formatCode>
                <c:ptCount val="16"/>
                <c:pt idx="0">
                  <c:v>41048</c:v>
                </c:pt>
                <c:pt idx="1">
                  <c:v>41054</c:v>
                </c:pt>
                <c:pt idx="2">
                  <c:v>41062</c:v>
                </c:pt>
                <c:pt idx="3">
                  <c:v>41068</c:v>
                </c:pt>
                <c:pt idx="4">
                  <c:v>41075</c:v>
                </c:pt>
                <c:pt idx="5">
                  <c:v>41082</c:v>
                </c:pt>
                <c:pt idx="6">
                  <c:v>41090</c:v>
                </c:pt>
                <c:pt idx="7">
                  <c:v>41100</c:v>
                </c:pt>
                <c:pt idx="8">
                  <c:v>41105</c:v>
                </c:pt>
                <c:pt idx="9">
                  <c:v>41118</c:v>
                </c:pt>
                <c:pt idx="10">
                  <c:v>41124</c:v>
                </c:pt>
                <c:pt idx="11">
                  <c:v>41129</c:v>
                </c:pt>
                <c:pt idx="12">
                  <c:v>41136</c:v>
                </c:pt>
                <c:pt idx="13">
                  <c:v>41153</c:v>
                </c:pt>
                <c:pt idx="14">
                  <c:v>41158</c:v>
                </c:pt>
                <c:pt idx="15">
                  <c:v>41164</c:v>
                </c:pt>
              </c:numCache>
            </c:numRef>
          </c:xVal>
          <c:yVal>
            <c:numRef>
              <c:f>'seasonal secchi, south'!$B$284:$B$299</c:f>
              <c:numCache>
                <c:formatCode>0.0</c:formatCode>
                <c:ptCount val="16"/>
                <c:pt idx="0">
                  <c:v>33</c:v>
                </c:pt>
                <c:pt idx="1">
                  <c:v>31</c:v>
                </c:pt>
                <c:pt idx="2">
                  <c:v>26</c:v>
                </c:pt>
                <c:pt idx="3">
                  <c:v>36</c:v>
                </c:pt>
                <c:pt idx="4">
                  <c:v>32</c:v>
                </c:pt>
                <c:pt idx="5">
                  <c:v>31</c:v>
                </c:pt>
                <c:pt idx="6">
                  <c:v>31</c:v>
                </c:pt>
                <c:pt idx="7">
                  <c:v>32</c:v>
                </c:pt>
                <c:pt idx="8">
                  <c:v>27</c:v>
                </c:pt>
                <c:pt idx="9">
                  <c:v>31</c:v>
                </c:pt>
                <c:pt idx="10">
                  <c:v>30</c:v>
                </c:pt>
                <c:pt idx="11">
                  <c:v>23</c:v>
                </c:pt>
                <c:pt idx="12">
                  <c:v>21</c:v>
                </c:pt>
                <c:pt idx="13">
                  <c:v>20</c:v>
                </c:pt>
                <c:pt idx="14">
                  <c:v>19</c:v>
                </c:pt>
                <c:pt idx="15">
                  <c:v>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A2B-4F9B-8D99-803CAA78058A}"/>
            </c:ext>
          </c:extLst>
        </c:ser>
        <c:ser>
          <c:idx val="8"/>
          <c:order val="8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south'!$A$300:$A$312</c:f>
              <c:numCache>
                <c:formatCode>m/d/yy;@</c:formatCode>
                <c:ptCount val="13"/>
                <c:pt idx="0">
                  <c:v>41442</c:v>
                </c:pt>
                <c:pt idx="1">
                  <c:v>41452</c:v>
                </c:pt>
                <c:pt idx="2">
                  <c:v>41456</c:v>
                </c:pt>
                <c:pt idx="3">
                  <c:v>41470</c:v>
                </c:pt>
                <c:pt idx="4">
                  <c:v>41480</c:v>
                </c:pt>
                <c:pt idx="5">
                  <c:v>41486</c:v>
                </c:pt>
                <c:pt idx="6">
                  <c:v>41494</c:v>
                </c:pt>
                <c:pt idx="7">
                  <c:v>41502</c:v>
                </c:pt>
                <c:pt idx="8">
                  <c:v>41510</c:v>
                </c:pt>
                <c:pt idx="9">
                  <c:v>41514</c:v>
                </c:pt>
                <c:pt idx="10">
                  <c:v>41523</c:v>
                </c:pt>
                <c:pt idx="11">
                  <c:v>41531</c:v>
                </c:pt>
                <c:pt idx="12">
                  <c:v>41537</c:v>
                </c:pt>
              </c:numCache>
            </c:numRef>
          </c:xVal>
          <c:yVal>
            <c:numRef>
              <c:f>'seasonal secchi, south'!$B$300:$B$312</c:f>
              <c:numCache>
                <c:formatCode>0.0</c:formatCode>
                <c:ptCount val="13"/>
                <c:pt idx="0">
                  <c:v>33</c:v>
                </c:pt>
                <c:pt idx="1">
                  <c:v>40</c:v>
                </c:pt>
                <c:pt idx="2">
                  <c:v>28</c:v>
                </c:pt>
                <c:pt idx="3">
                  <c:v>30</c:v>
                </c:pt>
                <c:pt idx="4">
                  <c:v>25</c:v>
                </c:pt>
                <c:pt idx="5">
                  <c:v>20</c:v>
                </c:pt>
                <c:pt idx="6">
                  <c:v>23</c:v>
                </c:pt>
                <c:pt idx="7">
                  <c:v>26</c:v>
                </c:pt>
                <c:pt idx="8">
                  <c:v>18</c:v>
                </c:pt>
                <c:pt idx="9">
                  <c:v>22</c:v>
                </c:pt>
                <c:pt idx="10">
                  <c:v>22</c:v>
                </c:pt>
                <c:pt idx="11">
                  <c:v>21</c:v>
                </c:pt>
                <c:pt idx="12">
                  <c:v>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BA2B-4F9B-8D99-803CAA78058A}"/>
            </c:ext>
          </c:extLst>
        </c:ser>
        <c:ser>
          <c:idx val="9"/>
          <c:order val="9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south'!$A$313:$A$326</c:f>
              <c:numCache>
                <c:formatCode>m/d/yy;@</c:formatCode>
                <c:ptCount val="14"/>
                <c:pt idx="0">
                  <c:v>41796</c:v>
                </c:pt>
                <c:pt idx="1">
                  <c:v>41802</c:v>
                </c:pt>
                <c:pt idx="2">
                  <c:v>41809</c:v>
                </c:pt>
                <c:pt idx="3">
                  <c:v>41818</c:v>
                </c:pt>
                <c:pt idx="4">
                  <c:v>41824</c:v>
                </c:pt>
                <c:pt idx="5">
                  <c:v>41837</c:v>
                </c:pt>
                <c:pt idx="6">
                  <c:v>41845</c:v>
                </c:pt>
                <c:pt idx="7">
                  <c:v>41852</c:v>
                </c:pt>
                <c:pt idx="8">
                  <c:v>41859</c:v>
                </c:pt>
                <c:pt idx="9">
                  <c:v>41865</c:v>
                </c:pt>
                <c:pt idx="10">
                  <c:v>41873</c:v>
                </c:pt>
                <c:pt idx="11">
                  <c:v>41879</c:v>
                </c:pt>
                <c:pt idx="12">
                  <c:v>41890</c:v>
                </c:pt>
                <c:pt idx="13">
                  <c:v>41897</c:v>
                </c:pt>
              </c:numCache>
            </c:numRef>
          </c:xVal>
          <c:yVal>
            <c:numRef>
              <c:f>'seasonal secchi, south'!$B$313:$B$326</c:f>
              <c:numCache>
                <c:formatCode>0.0</c:formatCode>
                <c:ptCount val="14"/>
                <c:pt idx="0">
                  <c:v>31</c:v>
                </c:pt>
                <c:pt idx="1">
                  <c:v>25</c:v>
                </c:pt>
                <c:pt idx="2">
                  <c:v>24</c:v>
                </c:pt>
                <c:pt idx="3">
                  <c:v>32</c:v>
                </c:pt>
                <c:pt idx="4">
                  <c:v>29</c:v>
                </c:pt>
                <c:pt idx="5">
                  <c:v>30</c:v>
                </c:pt>
                <c:pt idx="6">
                  <c:v>22</c:v>
                </c:pt>
                <c:pt idx="7">
                  <c:v>20</c:v>
                </c:pt>
                <c:pt idx="8">
                  <c:v>20</c:v>
                </c:pt>
                <c:pt idx="9">
                  <c:v>13</c:v>
                </c:pt>
                <c:pt idx="10">
                  <c:v>24</c:v>
                </c:pt>
                <c:pt idx="11">
                  <c:v>20</c:v>
                </c:pt>
                <c:pt idx="12">
                  <c:v>19.5</c:v>
                </c:pt>
                <c:pt idx="13">
                  <c:v>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A2B-4F9B-8D99-803CAA78058A}"/>
            </c:ext>
          </c:extLst>
        </c:ser>
        <c:ser>
          <c:idx val="10"/>
          <c:order val="10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south'!$A$327:$A$343</c:f>
              <c:numCache>
                <c:formatCode>m/d/yy;@</c:formatCode>
                <c:ptCount val="17"/>
                <c:pt idx="0">
                  <c:v>42147</c:v>
                </c:pt>
                <c:pt idx="1">
                  <c:v>42152</c:v>
                </c:pt>
                <c:pt idx="2">
                  <c:v>42161</c:v>
                </c:pt>
                <c:pt idx="3">
                  <c:v>42170</c:v>
                </c:pt>
                <c:pt idx="4">
                  <c:v>42179</c:v>
                </c:pt>
                <c:pt idx="5">
                  <c:v>42184</c:v>
                </c:pt>
                <c:pt idx="6">
                  <c:v>42193</c:v>
                </c:pt>
                <c:pt idx="7">
                  <c:v>42200</c:v>
                </c:pt>
                <c:pt idx="8">
                  <c:v>42207</c:v>
                </c:pt>
                <c:pt idx="9">
                  <c:v>42216</c:v>
                </c:pt>
                <c:pt idx="10">
                  <c:v>42221</c:v>
                </c:pt>
                <c:pt idx="11">
                  <c:v>42231</c:v>
                </c:pt>
                <c:pt idx="12">
                  <c:v>42238</c:v>
                </c:pt>
                <c:pt idx="13">
                  <c:v>42244</c:v>
                </c:pt>
                <c:pt idx="14">
                  <c:v>42249</c:v>
                </c:pt>
                <c:pt idx="15">
                  <c:v>42259</c:v>
                </c:pt>
                <c:pt idx="16">
                  <c:v>42263</c:v>
                </c:pt>
              </c:numCache>
            </c:numRef>
          </c:xVal>
          <c:yVal>
            <c:numRef>
              <c:f>'seasonal secchi, south'!$B$327:$B$343</c:f>
              <c:numCache>
                <c:formatCode>0.0</c:formatCode>
                <c:ptCount val="17"/>
                <c:pt idx="0">
                  <c:v>27</c:v>
                </c:pt>
                <c:pt idx="1">
                  <c:v>29</c:v>
                </c:pt>
                <c:pt idx="2">
                  <c:v>35</c:v>
                </c:pt>
                <c:pt idx="3">
                  <c:v>37</c:v>
                </c:pt>
                <c:pt idx="4">
                  <c:v>36</c:v>
                </c:pt>
                <c:pt idx="5">
                  <c:v>33</c:v>
                </c:pt>
                <c:pt idx="6">
                  <c:v>36</c:v>
                </c:pt>
                <c:pt idx="7">
                  <c:v>35</c:v>
                </c:pt>
                <c:pt idx="8">
                  <c:v>30</c:v>
                </c:pt>
                <c:pt idx="9">
                  <c:v>26</c:v>
                </c:pt>
                <c:pt idx="10">
                  <c:v>21</c:v>
                </c:pt>
                <c:pt idx="11">
                  <c:v>21</c:v>
                </c:pt>
                <c:pt idx="12">
                  <c:v>16</c:v>
                </c:pt>
                <c:pt idx="13">
                  <c:v>18</c:v>
                </c:pt>
                <c:pt idx="14">
                  <c:v>24</c:v>
                </c:pt>
                <c:pt idx="15">
                  <c:v>22</c:v>
                </c:pt>
                <c:pt idx="16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BA2B-4F9B-8D99-803CAA78058A}"/>
            </c:ext>
          </c:extLst>
        </c:ser>
        <c:ser>
          <c:idx val="11"/>
          <c:order val="11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south'!$A$344:$A$355</c:f>
              <c:numCache>
                <c:formatCode>m/d/yy;@</c:formatCode>
                <c:ptCount val="12"/>
                <c:pt idx="0">
                  <c:v>42509</c:v>
                </c:pt>
                <c:pt idx="1">
                  <c:v>42518</c:v>
                </c:pt>
                <c:pt idx="2">
                  <c:v>42524</c:v>
                </c:pt>
                <c:pt idx="3">
                  <c:v>42530</c:v>
                </c:pt>
                <c:pt idx="4">
                  <c:v>42538</c:v>
                </c:pt>
                <c:pt idx="5">
                  <c:v>42544</c:v>
                </c:pt>
                <c:pt idx="6">
                  <c:v>42554</c:v>
                </c:pt>
                <c:pt idx="7">
                  <c:v>42567</c:v>
                </c:pt>
                <c:pt idx="8">
                  <c:v>42591</c:v>
                </c:pt>
                <c:pt idx="9">
                  <c:v>42609</c:v>
                </c:pt>
                <c:pt idx="10">
                  <c:v>42616</c:v>
                </c:pt>
                <c:pt idx="11">
                  <c:v>42630</c:v>
                </c:pt>
              </c:numCache>
            </c:numRef>
          </c:xVal>
          <c:yVal>
            <c:numRef>
              <c:f>'seasonal secchi, south'!$B$344:$B$355</c:f>
              <c:numCache>
                <c:formatCode>0.0</c:formatCode>
                <c:ptCount val="12"/>
                <c:pt idx="0">
                  <c:v>50</c:v>
                </c:pt>
                <c:pt idx="1">
                  <c:v>33</c:v>
                </c:pt>
                <c:pt idx="2">
                  <c:v>40</c:v>
                </c:pt>
                <c:pt idx="3">
                  <c:v>44</c:v>
                </c:pt>
                <c:pt idx="4">
                  <c:v>48</c:v>
                </c:pt>
                <c:pt idx="5">
                  <c:v>46</c:v>
                </c:pt>
                <c:pt idx="6">
                  <c:v>36</c:v>
                </c:pt>
                <c:pt idx="7">
                  <c:v>31</c:v>
                </c:pt>
                <c:pt idx="8">
                  <c:v>26</c:v>
                </c:pt>
                <c:pt idx="9">
                  <c:v>21</c:v>
                </c:pt>
                <c:pt idx="10">
                  <c:v>22</c:v>
                </c:pt>
                <c:pt idx="11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BA2B-4F9B-8D99-803CAA78058A}"/>
            </c:ext>
          </c:extLst>
        </c:ser>
        <c:ser>
          <c:idx val="12"/>
          <c:order val="12"/>
          <c:tx>
            <c:strRef>
              <c:f>'seasonal secchi, south'!$B$187</c:f>
              <c:strCache>
                <c:ptCount val="1"/>
                <c:pt idx="0">
                  <c:v>Secchi (ft)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'seasonal secchi, south'!$A$356:$A$364</c:f>
              <c:numCache>
                <c:formatCode>m/d/yy;@</c:formatCode>
                <c:ptCount val="9"/>
                <c:pt idx="0">
                  <c:v>42882</c:v>
                </c:pt>
                <c:pt idx="1">
                  <c:v>42893</c:v>
                </c:pt>
                <c:pt idx="2">
                  <c:v>42903</c:v>
                </c:pt>
                <c:pt idx="3">
                  <c:v>42910</c:v>
                </c:pt>
                <c:pt idx="4">
                  <c:v>42924</c:v>
                </c:pt>
                <c:pt idx="5">
                  <c:v>42933</c:v>
                </c:pt>
                <c:pt idx="6">
                  <c:v>42946</c:v>
                </c:pt>
                <c:pt idx="7">
                  <c:v>42973</c:v>
                </c:pt>
                <c:pt idx="8">
                  <c:v>42982</c:v>
                </c:pt>
              </c:numCache>
            </c:numRef>
          </c:xVal>
          <c:yVal>
            <c:numRef>
              <c:f>'seasonal secchi, south'!$B$356:$B$364</c:f>
              <c:numCache>
                <c:formatCode>0.0</c:formatCode>
                <c:ptCount val="9"/>
                <c:pt idx="0">
                  <c:v>44</c:v>
                </c:pt>
                <c:pt idx="1">
                  <c:v>52</c:v>
                </c:pt>
                <c:pt idx="2">
                  <c:v>48</c:v>
                </c:pt>
                <c:pt idx="3">
                  <c:v>35</c:v>
                </c:pt>
                <c:pt idx="4">
                  <c:v>36</c:v>
                </c:pt>
                <c:pt idx="5">
                  <c:v>37</c:v>
                </c:pt>
                <c:pt idx="6">
                  <c:v>30</c:v>
                </c:pt>
                <c:pt idx="7">
                  <c:v>24</c:v>
                </c:pt>
                <c:pt idx="8">
                  <c:v>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BA2B-4F9B-8D99-803CAA780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051584"/>
        <c:axId val="122061568"/>
      </c:scatterChart>
      <c:valAx>
        <c:axId val="122051584"/>
        <c:scaling>
          <c:orientation val="minMax"/>
          <c:max val="43000"/>
          <c:min val="38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yy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2061568"/>
        <c:crosses val="autoZero"/>
        <c:crossBetween val="midCat"/>
        <c:majorUnit val="400"/>
      </c:valAx>
      <c:valAx>
        <c:axId val="12206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Secchi Depth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2051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/>
              <a:t>Secchi Disk Depth Box Plot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'Torch, North'!$J$94:$K$94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North'!$J$95:$K$95</c:f>
              <c:numCache>
                <c:formatCode>0.00</c:formatCode>
                <c:ptCount val="2"/>
                <c:pt idx="0">
                  <c:v>12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3A-4913-90A0-2758A7A39258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percentage"/>
            <c:noEndCap val="1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'Torch, North'!$J$94:$K$94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North'!$J$96:$K$96</c:f>
              <c:numCache>
                <c:formatCode>0.00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3A-4913-90A0-2758A7A39258}"/>
            </c:ext>
          </c:extLst>
        </c:ser>
        <c:ser>
          <c:idx val="2"/>
          <c:order val="2"/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'Torch, North'!$J$94:$K$94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North'!$J$97:$K$97</c:f>
              <c:numCache>
                <c:formatCode>0.00</c:formatCode>
                <c:ptCount val="2"/>
                <c:pt idx="0">
                  <c:v>5.5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3A-4913-90A0-2758A7A39258}"/>
            </c:ext>
          </c:extLst>
        </c:ser>
        <c:ser>
          <c:idx val="3"/>
          <c:order val="3"/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'Torch, North'!$J$94:$K$94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North'!$J$98:$K$98</c:f>
              <c:numCache>
                <c:formatCode>0.00</c:formatCode>
                <c:ptCount val="2"/>
                <c:pt idx="0">
                  <c:v>8.25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3A-4913-90A0-2758A7A39258}"/>
            </c:ext>
          </c:extLst>
        </c:ser>
        <c:ser>
          <c:idx val="4"/>
          <c:order val="4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percentage"/>
            <c:noEndCap val="1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'Torch, North'!$J$94:$K$94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North'!$J$99:$K$99</c:f>
              <c:numCache>
                <c:formatCode>0.00</c:formatCode>
                <c:ptCount val="2"/>
                <c:pt idx="0">
                  <c:v>10.75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3A-4913-90A0-2758A7A39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245888"/>
        <c:axId val="122247424"/>
      </c:barChart>
      <c:catAx>
        <c:axId val="12224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2247424"/>
        <c:crosses val="autoZero"/>
        <c:auto val="1"/>
        <c:lblAlgn val="ctr"/>
        <c:lblOffset val="100"/>
        <c:noMultiLvlLbl val="0"/>
      </c:catAx>
      <c:valAx>
        <c:axId val="12224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Depth from Surface (Feet)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224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/>
              <a:t>Chlorophyll a Yearly Averages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'Torch, North'!$L$27</c:f>
              <c:strCache>
                <c:ptCount val="1"/>
                <c:pt idx="0">
                  <c:v>Torch Lake, North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'Torch, North'!$I$32:$I$59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'Torch, North'!$L$32:$L$59</c:f>
              <c:numCache>
                <c:formatCode>General</c:formatCode>
                <c:ptCount val="28"/>
                <c:pt idx="0" formatCode="0.00">
                  <c:v>0.8333333333333337</c:v>
                </c:pt>
                <c:pt idx="6" formatCode="0.00">
                  <c:v>0.28571428571428614</c:v>
                </c:pt>
                <c:pt idx="7" formatCode="0.00">
                  <c:v>0.29833333333333334</c:v>
                </c:pt>
                <c:pt idx="8" formatCode="0.00">
                  <c:v>0.35000000000000031</c:v>
                </c:pt>
                <c:pt idx="9" formatCode="0.00">
                  <c:v>0.40400000000000008</c:v>
                </c:pt>
                <c:pt idx="10" formatCode="0.00">
                  <c:v>0.43666666666666715</c:v>
                </c:pt>
                <c:pt idx="11" formatCode="0.00">
                  <c:v>0.39500000000000046</c:v>
                </c:pt>
                <c:pt idx="12" formatCode="0.00">
                  <c:v>0.28666666666666707</c:v>
                </c:pt>
                <c:pt idx="13" formatCode="0.00">
                  <c:v>0.44000000000000006</c:v>
                </c:pt>
                <c:pt idx="14" formatCode="0.00">
                  <c:v>0.5</c:v>
                </c:pt>
                <c:pt idx="15" formatCode="0.00">
                  <c:v>0.5</c:v>
                </c:pt>
                <c:pt idx="16" formatCode="0.00">
                  <c:v>0.5</c:v>
                </c:pt>
                <c:pt idx="17" formatCode="0.00">
                  <c:v>0.5</c:v>
                </c:pt>
                <c:pt idx="18" formatCode="0.00">
                  <c:v>0.5</c:v>
                </c:pt>
                <c:pt idx="19" formatCode="0.00">
                  <c:v>0.5</c:v>
                </c:pt>
                <c:pt idx="20" formatCode="0.00">
                  <c:v>0.5</c:v>
                </c:pt>
                <c:pt idx="21" formatCode="0.00">
                  <c:v>0.5</c:v>
                </c:pt>
                <c:pt idx="22" formatCode="0.00">
                  <c:v>0.5</c:v>
                </c:pt>
                <c:pt idx="23" formatCode="0.00">
                  <c:v>0.5</c:v>
                </c:pt>
                <c:pt idx="24" formatCode="0.00">
                  <c:v>0.5</c:v>
                </c:pt>
                <c:pt idx="25" formatCode="0.00">
                  <c:v>0.5</c:v>
                </c:pt>
                <c:pt idx="26" formatCode="0.00">
                  <c:v>0.5</c:v>
                </c:pt>
                <c:pt idx="27" formatCode="0.00">
                  <c:v>0.45750000000000002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DB-4A79-AB0B-11DBD19EDF53}"/>
            </c:ext>
          </c:extLst>
        </c:ser>
        <c:ser>
          <c:idx val="1"/>
          <c:order val="1"/>
          <c:tx>
            <c:strRef>
              <c:f>'Torch, North'!$M$27</c:f>
              <c:strCache>
                <c:ptCount val="1"/>
                <c:pt idx="0">
                  <c:v>Torch Lake, South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'Torch, North'!$I$32:$I$59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'Torch, North'!$M$32:$M$59</c:f>
              <c:numCache>
                <c:formatCode>0.00</c:formatCode>
                <c:ptCount val="28"/>
                <c:pt idx="0">
                  <c:v>0.73333333333333361</c:v>
                </c:pt>
                <c:pt idx="1">
                  <c:v>0.18333333333333354</c:v>
                </c:pt>
                <c:pt idx="2">
                  <c:v>0.30000000000000032</c:v>
                </c:pt>
                <c:pt idx="4">
                  <c:v>0.25428571428571428</c:v>
                </c:pt>
                <c:pt idx="5">
                  <c:v>0.27333333333333326</c:v>
                </c:pt>
                <c:pt idx="6">
                  <c:v>0.35166666666666707</c:v>
                </c:pt>
                <c:pt idx="7">
                  <c:v>0.30400000000000033</c:v>
                </c:pt>
                <c:pt idx="8">
                  <c:v>0.36125000000000007</c:v>
                </c:pt>
                <c:pt idx="9">
                  <c:v>0.50714285714285712</c:v>
                </c:pt>
                <c:pt idx="10">
                  <c:v>0.45</c:v>
                </c:pt>
                <c:pt idx="11">
                  <c:v>0.35500000000000032</c:v>
                </c:pt>
                <c:pt idx="12">
                  <c:v>0.42166666666666708</c:v>
                </c:pt>
                <c:pt idx="13">
                  <c:v>0.39400000000000046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DB-4A79-AB0B-11DBD19ED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892544"/>
        <c:axId val="130894464"/>
      </c:lineChart>
      <c:dateAx>
        <c:axId val="13089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0894464"/>
        <c:crosses val="autoZero"/>
        <c:auto val="0"/>
        <c:lblOffset val="100"/>
        <c:baseTimeUnit val="days"/>
        <c:majorUnit val="5"/>
        <c:majorTimeUnit val="days"/>
        <c:minorUnit val="5"/>
      </c:dateAx>
      <c:valAx>
        <c:axId val="13089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Chlorophyll a (µg/L)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0892544"/>
        <c:crossesAt val="1"/>
        <c:crossBetween val="between"/>
      </c:valAx>
      <c:spPr>
        <a:noFill/>
        <a:ln>
          <a:noFill/>
        </a:ln>
        <a:effectLst>
          <a:glow rad="63500">
            <a:schemeClr val="accent1">
              <a:alpha val="40000"/>
            </a:schemeClr>
          </a:glo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/>
              <a:t>Chlorophyll a Box Plot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'Torch, North'!$M$66:$N$66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North'!$M$67:$N$67</c:f>
              <c:numCache>
                <c:formatCode>0.00</c:formatCode>
                <c:ptCount val="2"/>
                <c:pt idx="0">
                  <c:v>0.12000000000000002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9-4EFD-94EE-835F76F1720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percentage"/>
            <c:noEndCap val="1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'Torch, North'!$M$66:$N$66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North'!$M$68:$N$68</c:f>
              <c:numCache>
                <c:formatCode>0.00</c:formatCode>
                <c:ptCount val="2"/>
                <c:pt idx="0">
                  <c:v>0.18000000000000019</c:v>
                </c:pt>
                <c:pt idx="1">
                  <c:v>0.24000000000000019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E9-4EFD-94EE-835F76F17205}"/>
            </c:ext>
          </c:extLst>
        </c:ser>
        <c:ser>
          <c:idx val="2"/>
          <c:order val="2"/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'Torch, North'!$M$66:$N$66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North'!$M$69:$N$69</c:f>
              <c:numCache>
                <c:formatCode>0.00</c:formatCode>
                <c:ptCount val="2"/>
                <c:pt idx="0">
                  <c:v>8.0000000000000043E-2</c:v>
                </c:pt>
                <c:pt idx="1">
                  <c:v>0.10000000000000003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E9-4EFD-94EE-835F76F17205}"/>
            </c:ext>
          </c:extLst>
        </c:ser>
        <c:ser>
          <c:idx val="3"/>
          <c:order val="3"/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'Torch, North'!$M$66:$N$66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North'!$M$70:$N$70</c:f>
              <c:numCache>
                <c:formatCode>0.00</c:formatCode>
                <c:ptCount val="2"/>
                <c:pt idx="0">
                  <c:v>0.1</c:v>
                </c:pt>
                <c:pt idx="1">
                  <c:v>8.7500000000000008E-2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E9-4EFD-94EE-835F76F17205}"/>
            </c:ext>
          </c:extLst>
        </c:ser>
        <c:ser>
          <c:idx val="4"/>
          <c:order val="4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percentage"/>
            <c:noEndCap val="0"/>
            <c:val val="10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'Torch, North'!$M$66:$N$66</c:f>
              <c:strCache>
                <c:ptCount val="2"/>
                <c:pt idx="0">
                  <c:v>Torch Lake, North</c:v>
                </c:pt>
                <c:pt idx="1">
                  <c:v>Torch Lake, South</c:v>
                </c:pt>
              </c:strCache>
            </c:strRef>
          </c:cat>
          <c:val>
            <c:numRef>
              <c:f>'Torch, North'!$M$71:$N$71</c:f>
              <c:numCache>
                <c:formatCode>0.00</c:formatCode>
                <c:ptCount val="2"/>
                <c:pt idx="0">
                  <c:v>0.72000000000000064</c:v>
                </c:pt>
                <c:pt idx="1">
                  <c:v>0.92249999999999988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E9-4EFD-94EE-835F76F17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476352"/>
        <c:axId val="133477888"/>
      </c:barChart>
      <c:catAx>
        <c:axId val="13347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3477888"/>
        <c:crosses val="autoZero"/>
        <c:auto val="1"/>
        <c:lblAlgn val="ctr"/>
        <c:lblOffset val="100"/>
        <c:noMultiLvlLbl val="0"/>
      </c:catAx>
      <c:valAx>
        <c:axId val="13347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Chlorophyll a (µg/L)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347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Total Phosphorus Yearly Averages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'Torch, North'!$R$37</c:f>
              <c:strCache>
                <c:ptCount val="1"/>
                <c:pt idx="0">
                  <c:v>Torch Lake, North - Spring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'Torch, North'!$Q$38:$Q$51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xVal>
          <c:yVal>
            <c:numRef>
              <c:f>'Torch, North'!$R$38:$R$51</c:f>
              <c:numCache>
                <c:formatCode>General</c:formatCode>
                <c:ptCount val="14"/>
                <c:pt idx="0">
                  <c:v>1</c:v>
                </c:pt>
                <c:pt idx="1">
                  <c:v>6</c:v>
                </c:pt>
                <c:pt idx="2">
                  <c:v>5</c:v>
                </c:pt>
                <c:pt idx="3">
                  <c:v>1</c:v>
                </c:pt>
                <c:pt idx="5">
                  <c:v>5</c:v>
                </c:pt>
                <c:pt idx="6">
                  <c:v>3</c:v>
                </c:pt>
                <c:pt idx="7">
                  <c:v>10</c:v>
                </c:pt>
                <c:pt idx="9">
                  <c:v>1.5</c:v>
                </c:pt>
                <c:pt idx="10">
                  <c:v>1.5</c:v>
                </c:pt>
                <c:pt idx="11">
                  <c:v>2.5</c:v>
                </c:pt>
                <c:pt idx="12">
                  <c:v>1.5</c:v>
                </c:pt>
                <c:pt idx="1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87D-4DA8-A0E8-E21CA6256724}"/>
            </c:ext>
          </c:extLst>
        </c:ser>
        <c:ser>
          <c:idx val="1"/>
          <c:order val="1"/>
          <c:tx>
            <c:strRef>
              <c:f>'Torch, North'!$S$37</c:f>
              <c:strCache>
                <c:ptCount val="1"/>
                <c:pt idx="0">
                  <c:v>Torch Lake, North - Summer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'Torch, North'!$Q$38:$Q$51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xVal>
          <c:yVal>
            <c:numRef>
              <c:f>'Torch, North'!$S$38:$S$51</c:f>
              <c:numCache>
                <c:formatCode>General</c:formatCode>
                <c:ptCount val="14"/>
                <c:pt idx="0">
                  <c:v>14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7">
                  <c:v>1.5</c:v>
                </c:pt>
                <c:pt idx="8">
                  <c:v>6</c:v>
                </c:pt>
                <c:pt idx="9">
                  <c:v>1.5</c:v>
                </c:pt>
                <c:pt idx="10">
                  <c:v>2.5</c:v>
                </c:pt>
                <c:pt idx="11">
                  <c:v>2.5</c:v>
                </c:pt>
                <c:pt idx="12">
                  <c:v>1.5</c:v>
                </c:pt>
                <c:pt idx="13">
                  <c:v>0.92500000000000004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87D-4DA8-A0E8-E21CA6256724}"/>
            </c:ext>
          </c:extLst>
        </c:ser>
        <c:ser>
          <c:idx val="2"/>
          <c:order val="2"/>
          <c:tx>
            <c:strRef>
              <c:f>'Torch, North'!$T$37</c:f>
              <c:strCache>
                <c:ptCount val="1"/>
                <c:pt idx="0">
                  <c:v>Torch Lake, South - Spring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'Torch, North'!$Q$38:$Q$51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xVal>
          <c:yVal>
            <c:numRef>
              <c:f>'Torch, North'!$T$38:$T$51</c:f>
              <c:numCache>
                <c:formatCode>General</c:formatCode>
                <c:ptCount val="14"/>
                <c:pt idx="0">
                  <c:v>13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5">
                  <c:v>5</c:v>
                </c:pt>
                <c:pt idx="6">
                  <c:v>2</c:v>
                </c:pt>
                <c:pt idx="7">
                  <c:v>7</c:v>
                </c:pt>
                <c:pt idx="9">
                  <c:v>1.5</c:v>
                </c:pt>
                <c:pt idx="10">
                  <c:v>1.5</c:v>
                </c:pt>
                <c:pt idx="11">
                  <c:v>2.5</c:v>
                </c:pt>
                <c:pt idx="12">
                  <c:v>1.5</c:v>
                </c:pt>
                <c:pt idx="1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87D-4DA8-A0E8-E21CA6256724}"/>
            </c:ext>
          </c:extLst>
        </c:ser>
        <c:ser>
          <c:idx val="3"/>
          <c:order val="3"/>
          <c:tx>
            <c:strRef>
              <c:f>'Torch, North'!$U$37</c:f>
              <c:strCache>
                <c:ptCount val="1"/>
                <c:pt idx="0">
                  <c:v>Torch Lake, South - Summer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'Torch, North'!$Q$38:$Q$51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xVal>
          <c:yVal>
            <c:numRef>
              <c:f>'Torch, North'!$U$38:$U$51</c:f>
              <c:numCache>
                <c:formatCode>General</c:formatCode>
                <c:ptCount val="14"/>
                <c:pt idx="0">
                  <c:v>10</c:v>
                </c:pt>
                <c:pt idx="1">
                  <c:v>6</c:v>
                </c:pt>
                <c:pt idx="2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8</c:v>
                </c:pt>
                <c:pt idx="7">
                  <c:v>1.5</c:v>
                </c:pt>
                <c:pt idx="8">
                  <c:v>3</c:v>
                </c:pt>
                <c:pt idx="9">
                  <c:v>1.5</c:v>
                </c:pt>
                <c:pt idx="10">
                  <c:v>2.5</c:v>
                </c:pt>
                <c:pt idx="11">
                  <c:v>2.5</c:v>
                </c:pt>
                <c:pt idx="12">
                  <c:v>1.5</c:v>
                </c:pt>
                <c:pt idx="1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87D-4DA8-A0E8-E21CA6256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448512"/>
        <c:axId val="140450432"/>
      </c:scatterChart>
      <c:valAx>
        <c:axId val="140448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450432"/>
        <c:crosses val="autoZero"/>
        <c:crossBetween val="midCat"/>
      </c:valAx>
      <c:valAx>
        <c:axId val="14045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Total</a:t>
                </a:r>
                <a:r>
                  <a:rPr lang="en-US" baseline="0"/>
                  <a:t> Phosphorus (µg/L)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448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/>
              <a:t>Total Phosphorus in Torch Lake, North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'Torch, North'!$S$32</c:f>
              <c:strCache>
                <c:ptCount val="1"/>
                <c:pt idx="0">
                  <c:v>Torch Lake, North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'Torch, North'!$R$33:$R$55</c:f>
              <c:numCache>
                <c:formatCode>m/d/yyyy</c:formatCode>
                <c:ptCount val="23"/>
                <c:pt idx="0">
                  <c:v>38107</c:v>
                </c:pt>
                <c:pt idx="1">
                  <c:v>38235</c:v>
                </c:pt>
                <c:pt idx="2">
                  <c:v>38470</c:v>
                </c:pt>
                <c:pt idx="3">
                  <c:v>38597</c:v>
                </c:pt>
                <c:pt idx="4">
                  <c:v>38835</c:v>
                </c:pt>
                <c:pt idx="5">
                  <c:v>38963</c:v>
                </c:pt>
                <c:pt idx="6">
                  <c:v>39200</c:v>
                </c:pt>
                <c:pt idx="7">
                  <c:v>39326</c:v>
                </c:pt>
                <c:pt idx="8">
                  <c:v>39936</c:v>
                </c:pt>
                <c:pt idx="9">
                  <c:v>40300</c:v>
                </c:pt>
                <c:pt idx="10">
                  <c:v>40663</c:v>
                </c:pt>
                <c:pt idx="11">
                  <c:v>40787</c:v>
                </c:pt>
                <c:pt idx="12">
                  <c:v>41149</c:v>
                </c:pt>
                <c:pt idx="13">
                  <c:v>41399</c:v>
                </c:pt>
                <c:pt idx="14">
                  <c:v>41518</c:v>
                </c:pt>
                <c:pt idx="15">
                  <c:v>41777</c:v>
                </c:pt>
                <c:pt idx="16">
                  <c:v>41890</c:v>
                </c:pt>
                <c:pt idx="17">
                  <c:v>42130</c:v>
                </c:pt>
                <c:pt idx="18">
                  <c:v>42254</c:v>
                </c:pt>
                <c:pt idx="19">
                  <c:v>42508</c:v>
                </c:pt>
                <c:pt idx="20">
                  <c:v>42617</c:v>
                </c:pt>
                <c:pt idx="21">
                  <c:v>42872</c:v>
                </c:pt>
                <c:pt idx="22">
                  <c:v>42981</c:v>
                </c:pt>
              </c:numCache>
            </c:numRef>
          </c:xVal>
          <c:yVal>
            <c:numRef>
              <c:f>'Torch, North'!$S$33:$S$55</c:f>
              <c:numCache>
                <c:formatCode>General</c:formatCode>
                <c:ptCount val="23"/>
                <c:pt idx="0">
                  <c:v>1.5</c:v>
                </c:pt>
                <c:pt idx="1">
                  <c:v>14</c:v>
                </c:pt>
                <c:pt idx="2">
                  <c:v>6</c:v>
                </c:pt>
                <c:pt idx="3">
                  <c:v>2.5</c:v>
                </c:pt>
                <c:pt idx="4">
                  <c:v>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5</c:v>
                </c:pt>
                <c:pt idx="9">
                  <c:v>1.5</c:v>
                </c:pt>
                <c:pt idx="10">
                  <c:v>10</c:v>
                </c:pt>
                <c:pt idx="11">
                  <c:v>1.5</c:v>
                </c:pt>
                <c:pt idx="12">
                  <c:v>6</c:v>
                </c:pt>
                <c:pt idx="13">
                  <c:v>1.5</c:v>
                </c:pt>
                <c:pt idx="14">
                  <c:v>1.5</c:v>
                </c:pt>
                <c:pt idx="15">
                  <c:v>1.5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F1-4574-914B-9CEB67EC3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662272"/>
        <c:axId val="140664192"/>
      </c:scatterChart>
      <c:valAx>
        <c:axId val="140662272"/>
        <c:scaling>
          <c:orientation val="minMax"/>
          <c:max val="43000"/>
          <c:min val="38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664192"/>
        <c:crosses val="autoZero"/>
        <c:crossBetween val="midCat"/>
        <c:majorUnit val="400"/>
        <c:minorUnit val="100"/>
      </c:valAx>
      <c:valAx>
        <c:axId val="14066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Total Phosphorus (µg/L)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662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Total Phosphorus in Torch Lake, South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'Torch, North'!$V$32</c:f>
              <c:strCache>
                <c:ptCount val="1"/>
                <c:pt idx="0">
                  <c:v>Torch Lake, South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'Torch, North'!$U$33:$U$58</c:f>
              <c:numCache>
                <c:formatCode>m/d/yyyy</c:formatCode>
                <c:ptCount val="26"/>
                <c:pt idx="0">
                  <c:v>38110</c:v>
                </c:pt>
                <c:pt idx="1">
                  <c:v>38235</c:v>
                </c:pt>
                <c:pt idx="2">
                  <c:v>38470</c:v>
                </c:pt>
                <c:pt idx="3">
                  <c:v>38600</c:v>
                </c:pt>
                <c:pt idx="4">
                  <c:v>38835</c:v>
                </c:pt>
                <c:pt idx="5">
                  <c:v>38960</c:v>
                </c:pt>
                <c:pt idx="6">
                  <c:v>39200</c:v>
                </c:pt>
                <c:pt idx="7">
                  <c:v>39324</c:v>
                </c:pt>
                <c:pt idx="8">
                  <c:v>39690</c:v>
                </c:pt>
                <c:pt idx="9">
                  <c:v>39936</c:v>
                </c:pt>
                <c:pt idx="10">
                  <c:v>40061</c:v>
                </c:pt>
                <c:pt idx="11">
                  <c:v>40300</c:v>
                </c:pt>
                <c:pt idx="12">
                  <c:v>40426</c:v>
                </c:pt>
                <c:pt idx="13">
                  <c:v>40663</c:v>
                </c:pt>
                <c:pt idx="14">
                  <c:v>40787</c:v>
                </c:pt>
                <c:pt idx="15">
                  <c:v>41153</c:v>
                </c:pt>
                <c:pt idx="16">
                  <c:v>41399</c:v>
                </c:pt>
                <c:pt idx="17">
                  <c:v>41517</c:v>
                </c:pt>
                <c:pt idx="18">
                  <c:v>41777</c:v>
                </c:pt>
                <c:pt idx="19">
                  <c:v>41890</c:v>
                </c:pt>
                <c:pt idx="20">
                  <c:v>42130</c:v>
                </c:pt>
                <c:pt idx="21">
                  <c:v>42249</c:v>
                </c:pt>
                <c:pt idx="22">
                  <c:v>42509</c:v>
                </c:pt>
                <c:pt idx="23">
                  <c:v>42616</c:v>
                </c:pt>
                <c:pt idx="24">
                  <c:v>42865</c:v>
                </c:pt>
                <c:pt idx="25">
                  <c:v>42981</c:v>
                </c:pt>
              </c:numCache>
            </c:numRef>
          </c:xVal>
          <c:yVal>
            <c:numRef>
              <c:f>'Torch, North'!$V$33:$V$58</c:f>
              <c:numCache>
                <c:formatCode>General</c:formatCode>
                <c:ptCount val="26"/>
                <c:pt idx="0">
                  <c:v>13</c:v>
                </c:pt>
                <c:pt idx="1">
                  <c:v>10</c:v>
                </c:pt>
                <c:pt idx="2">
                  <c:v>6</c:v>
                </c:pt>
                <c:pt idx="3">
                  <c:v>6</c:v>
                </c:pt>
                <c:pt idx="4">
                  <c:v>2.5</c:v>
                </c:pt>
                <c:pt idx="5">
                  <c:v>1.5</c:v>
                </c:pt>
                <c:pt idx="6">
                  <c:v>1.5</c:v>
                </c:pt>
                <c:pt idx="7">
                  <c:v>5</c:v>
                </c:pt>
                <c:pt idx="8">
                  <c:v>1.5</c:v>
                </c:pt>
                <c:pt idx="9">
                  <c:v>5</c:v>
                </c:pt>
                <c:pt idx="10">
                  <c:v>1.5</c:v>
                </c:pt>
                <c:pt idx="11">
                  <c:v>1.5</c:v>
                </c:pt>
                <c:pt idx="12">
                  <c:v>8</c:v>
                </c:pt>
                <c:pt idx="13">
                  <c:v>7</c:v>
                </c:pt>
                <c:pt idx="14">
                  <c:v>1.5</c:v>
                </c:pt>
                <c:pt idx="15">
                  <c:v>1.5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2.5</c:v>
                </c:pt>
                <c:pt idx="20">
                  <c:v>2.5</c:v>
                </c:pt>
                <c:pt idx="21">
                  <c:v>2.5</c:v>
                </c:pt>
                <c:pt idx="22">
                  <c:v>1.5</c:v>
                </c:pt>
                <c:pt idx="23">
                  <c:v>1.5</c:v>
                </c:pt>
                <c:pt idx="24">
                  <c:v>1.5</c:v>
                </c:pt>
                <c:pt idx="25">
                  <c:v>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B21-4620-8FED-4F6CDCC19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282496"/>
        <c:axId val="140305152"/>
      </c:scatterChart>
      <c:valAx>
        <c:axId val="140282496"/>
        <c:scaling>
          <c:orientation val="minMax"/>
          <c:max val="43000"/>
          <c:min val="38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305152"/>
        <c:crosses val="autoZero"/>
        <c:crossBetween val="midCat"/>
        <c:majorUnit val="400"/>
        <c:minorUnit val="100"/>
      </c:valAx>
      <c:valAx>
        <c:axId val="1403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Total</a:t>
                </a:r>
                <a:r>
                  <a:rPr lang="en-US" sz="1200" baseline="0"/>
                  <a:t> Phosphorus (µg/L)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0282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0.2812</cdr:x>
      <cdr:y>0.7691</cdr:y>
    </cdr:from>
    <cdr:to>
      <cdr:x>0.36992</cdr:x>
      <cdr:y>0.84896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1175" y="2109787"/>
          <a:ext cx="56197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n=323</a:t>
          </a:r>
        </a:p>
      </cdr:txBody>
    </cdr:sp>
  </cdr:relSizeAnchor>
  <cdr:relSizeAnchor xmlns:cdr="http://schemas.openxmlformats.org/drawingml/2006/chartDrawing">
    <cdr:from>
      <cdr:x>0.71128</cdr:x>
      <cdr:y>0.77257</cdr:y>
    </cdr:from>
    <cdr:to>
      <cdr:x>0.82406</cdr:x>
      <cdr:y>0.84896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05325" y="2119313"/>
          <a:ext cx="714375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n=356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9A14E-6E81-45FC-96DD-2EDB8730F302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E3362-845F-4FFA-9DA7-BA3516C821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E51FC-5E9C-4BB3-A94D-55BC587B612B}" type="datetimeFigureOut">
              <a:rPr lang="en-US" smtClean="0"/>
              <a:pPr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DF9A-1780-49A5-8126-AB2053FC4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1813" cy="689610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 cstate="print"/>
          <a:srcRect l="-443" t="-11351" r="-443" b="-11351"/>
          <a:stretch>
            <a:fillRect/>
          </a:stretch>
        </p:blipFill>
        <p:spPr bwMode="auto">
          <a:xfrm>
            <a:off x="3200400" y="685800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85800" y="2971800"/>
            <a:ext cx="7772400" cy="1470025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Torch Lake Water Quality Trends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and the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National Lakes Assessment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371600" y="54102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Dennis McCauley and Michelle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VandenBrand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Great Lakes Environmental Center, Inc., Traverse City, MI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85800" y="2005012"/>
          <a:ext cx="7924800" cy="378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09600" y="1143000"/>
            <a:ext cx="80178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BOX PLOT OF CHLOROPHYLL @ DATA FOR THE NORTH AND SOUTH BASINS OF TORCH LAKE: 1990-2003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04800" y="1665922"/>
          <a:ext cx="8610600" cy="4734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219200" y="838200"/>
            <a:ext cx="7075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 PHOSHORUS DATA FOR THE NORTH AND SOUTH BASINS OF TORCH LAKE: 1990-2017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SEASONAL VARIATION IN TOTAL PHOSPHORUS CONCENTRATION FOR THE NORTH BASIN OF TORCH LAKE: 2004-2017</a:t>
            </a:r>
            <a:endParaRPr lang="en-US" sz="24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609600" y="2057400"/>
          <a:ext cx="7848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SEASONAL VARIATION IN TOTAL PHOSPHORUS CONCENTRATION FOR THE SOUTH BASIN OF TORCH LAKE: 2004-2017</a:t>
            </a:r>
            <a:endParaRPr lang="en-US" sz="24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838200" y="2057400"/>
          <a:ext cx="7467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Monitoring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Standardized data collection</a:t>
            </a:r>
          </a:p>
          <a:p>
            <a:r>
              <a:rPr lang="en-US" dirty="0"/>
              <a:t>Field and Laboratory Quality Control</a:t>
            </a:r>
          </a:p>
          <a:p>
            <a:r>
              <a:rPr lang="en-US" dirty="0"/>
              <a:t>Choose the parameters for long-term trend monitoring</a:t>
            </a:r>
          </a:p>
          <a:p>
            <a:r>
              <a:rPr lang="en-US" dirty="0"/>
              <a:t>Ice Cover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1813" cy="6896100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 cstate="print"/>
          <a:srcRect l="-443" t="-11351" r="-443" b="-11351"/>
          <a:stretch>
            <a:fillRect/>
          </a:stretch>
        </p:blipFill>
        <p:spPr bwMode="auto">
          <a:xfrm>
            <a:off x="304800" y="5029200"/>
            <a:ext cx="2286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38200" y="838200"/>
            <a:ext cx="7772400" cy="1470025"/>
          </a:xfrm>
          <a:prstGeom prst="rect">
            <a:avLst/>
          </a:prstGeom>
        </p:spPr>
        <p:txBody>
          <a:bodyPr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53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Torch Lake 2017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National Lakes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371600" y="54102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19978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Watershed Center – Grand Traverse Bay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Funding Partners: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Dole Family Foundation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Three Lakes Association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Torch Conservation Center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Torch Lake Protection Alliance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114800"/>
            <a:ext cx="17430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National Lakes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9" y="1219200"/>
            <a:ext cx="7297271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9770" y="3244334"/>
            <a:ext cx="43444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Torch Lake “X” Point</a:t>
            </a:r>
          </a:p>
          <a:p>
            <a:pPr algn="ctr"/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44.960000N and -85.29362W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Torch Lake NLA_2017\Torch Lake Phab_Report In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318" y="0"/>
            <a:ext cx="5299364" cy="6858000"/>
          </a:xfrm>
          <a:prstGeom prst="rect">
            <a:avLst/>
          </a:prstGeom>
          <a:noFill/>
        </p:spPr>
      </p:pic>
      <p:sp>
        <p:nvSpPr>
          <p:cNvPr id="3" name="5-Point Star 2"/>
          <p:cNvSpPr/>
          <p:nvPr/>
        </p:nvSpPr>
        <p:spPr>
          <a:xfrm>
            <a:off x="5181600" y="3276600"/>
            <a:ext cx="198119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erial photos torch lake 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000"/>
            <a:ext cx="9144000" cy="6912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28800" y="4572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Torch Lake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18,770 acres (7,596 hectares),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Max. depth of 87 meters (288 feet),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Average depth of 111 feet,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Michigan’s deepest inland lake,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41 miles of shoreline,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Approximately 2 miles wide (3.2 Km) at its widest point.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Michigan’s second largest lake; second to Houghton Lake (20,044 acres).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5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457200"/>
            <a:ext cx="9001125" cy="585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3999" y="2289810"/>
          <a:ext cx="6096002" cy="2278380"/>
        </p:xfrm>
        <a:graphic>
          <a:graphicData uri="http://schemas.openxmlformats.org/drawingml/2006/table">
            <a:tbl>
              <a:tblPr/>
              <a:tblGrid>
                <a:gridCol w="61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6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3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84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2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TP (ug/L)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TN (ug/L)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Cl (ueq/L)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SO4 (ueq/L)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Turbidity (NTU)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Hii-NonAg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10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Hii-Ag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11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Assessment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(Ag/Res/Ind)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12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WMT 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&gt;30@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&gt;400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&gt;100#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&gt;200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5/5/5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XER 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&gt;0.2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5/5/5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NPL 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&gt;150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&gt;2000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---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10/6/6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SPL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&gt;150*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&gt;2000*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---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10/6/6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TPL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&gt;120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&gt;2000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&gt;5.5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&gt;1.7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&gt;0.15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9/9/9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UMW</a:t>
                      </a:r>
                      <a:r>
                        <a:rPr lang="en-US" sz="1200" b="1" baseline="300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&gt;40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&gt;1200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&gt;200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&gt;200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&gt;0.6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Calibri"/>
                        </a:rPr>
                        <a:t>&gt; 5/5/5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CPL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&gt;1200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&gt;400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&gt;1.0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6/10/6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SAP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8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&gt;800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&gt;125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&gt;0.9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6/6/6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NAP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9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&gt;600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&gt;100#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&gt;300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&gt;5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&gt;0.6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&gt;0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&gt; 6/6/6 </a:t>
                      </a:r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048" marR="680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3400" y="531167"/>
            <a:ext cx="794360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Least-disturbed Reference Screening Filter Thresholds for NLA 2012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(Upper Midwest </a:t>
            </a:r>
            <a:r>
              <a:rPr kumimoji="0" 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Ecoregion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is labeled as UMW 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WMT = Western Mountains;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XER = western Xeric,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NPL = Northern Plains,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SPL = Southern Plains,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TPL = Temperate Plains,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UMW = Upper Midwest,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Central Plains,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Southern Appalachians,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NAP = Northern Appalachians,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Lakeshore Physical Habitat disturbances; non-agricultural,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Lakeshore Physical Habitat disturbances; agricultural, </a:t>
            </a:r>
            <a:r>
              <a:rPr kumimoji="0" 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Sum of agricultural/residential/industrial human disturbances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9144000" cy="735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EPA NARS Contract EP-C-16-008\Task Order Awards\TO 2 NLA Logistics Support and Training\NLA2017_Photos\Field_Test_of_Methods\P124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905000" y="457200"/>
          <a:ext cx="5334000" cy="6256782"/>
        </p:xfrm>
        <a:graphic>
          <a:graphicData uri="http://schemas.openxmlformats.org/drawingml/2006/table">
            <a:tbl>
              <a:tblPr/>
              <a:tblGrid>
                <a:gridCol w="1546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NLA Indicators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Torch Lake Results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Sample Type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Analyses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Water chemistry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pH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8.24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nutrients 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PHOSPHORUS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&lt;0.0007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nutrients 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TKN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0.458 mg/L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Chlorophyll a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0.00033 mg/L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Bacteria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E.coli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&lt;1 (MPN)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Bacteria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Coliforms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5.2 (MPN)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Algal Toxin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Microcystin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0.001 µg/L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Organic Carbon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3.8%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7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grain size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Clay: 26.1%, Sand: 35.0%, Silt: 29.1%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Chlorinated Pesticides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&lt;1 ng/dry gram (&lt;mdl)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 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PCBs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&lt;1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/dry gram (&lt;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mdl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 PAHs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14.0 </a:t>
                      </a:r>
                      <a:r>
                        <a:rPr lang="en-US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ng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/dry gram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 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Percent Solids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73.8%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Sediment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Metals (µg/L) : Aluminum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3249/3640 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Antimony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0/0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Arsenic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4.16/4.12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Cadmium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0/0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Chromium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5.9/6.2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Copper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5.9/7.6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Iron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5665/5667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Lead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1.7/1.7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Manganese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179/178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Mercury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0.0053/0.0046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Nickel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3.4/3.4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Selenium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0.091/0.112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Silver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0/0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Tin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0.45/0.52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Vanadium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10.7/10.9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1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5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1911" marR="4191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Zinc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8.2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827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Triazine Pesticides (water)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Atrazine Screen</a:t>
                      </a:r>
                      <a:endParaRPr lang="en-US" sz="105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µg/L</a:t>
                      </a:r>
                      <a:endParaRPr lang="en-US" sz="105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1911" marR="419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331984" y="90101"/>
            <a:ext cx="3843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Water and Sediment Quality Analysis: Torch Lake 2017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81000" y="1143000"/>
          <a:ext cx="8382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599" y="1905000"/>
          <a:ext cx="8763000" cy="2286001"/>
        </p:xfrm>
        <a:graphic>
          <a:graphicData uri="http://schemas.openxmlformats.org/drawingml/2006/table">
            <a:tbl>
              <a:tblPr/>
              <a:tblGrid>
                <a:gridCol w="744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1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10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333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1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75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Lake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Trophic Status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DO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Chl.</a:t>
                      </a:r>
                      <a:r>
                        <a:rPr lang="en-US" sz="10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@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Draw-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down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LitCvr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LitRipCvr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RDIS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RVeg.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Phosphorus (mg/L)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Sechi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Depth (m)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1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Oligotrophic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High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Good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(0.00033)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small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(2.91)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(1.5)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(0.427)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(0.11)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&lt;0.0007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11.5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1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Clear 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Oligotrophic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High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Good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Med.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(0.071)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(0.305)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Fair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(0.487)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(0.447)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1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Glenn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Oligotrophic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High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Good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Small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0.217)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(0.424)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Poor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(0.753)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Fair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(0.560)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38200" y="833736"/>
            <a:ext cx="723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Comparison of Selected Water Quality and Physical Habitat Indices (Rating Over Index Value) From Two Northern Michigan Lakes and Torch Lake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3434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Dissolved Oxygen, </a:t>
            </a: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Chlorophyll @, </a:t>
            </a: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Littoral Cover, </a:t>
            </a: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Avg. Littoral and Riparian Cover, </a:t>
            </a: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Anthropogenic Disturbance, </a:t>
            </a:r>
            <a:r>
              <a:rPr kumimoji="0" 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Riparian Cover Complexity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0199" y="2438399"/>
          <a:ext cx="6019800" cy="2057400"/>
        </p:xfrm>
        <a:graphic>
          <a:graphicData uri="http://schemas.openxmlformats.org/drawingml/2006/table">
            <a:tbl>
              <a:tblPr/>
              <a:tblGrid>
                <a:gridCol w="100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5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TP 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TN 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ueq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SO4 (ueq/L)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Turbidity (NTU)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1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UMW 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&gt;40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&gt;1200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&gt;200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&gt;200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&gt;5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1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Torch</a:t>
                      </a:r>
                      <a:endParaRPr lang="en-U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&lt;7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458</a:t>
                      </a:r>
                      <a:endParaRPr lang="en-US" sz="140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&gt;5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838200" y="986135"/>
            <a:ext cx="7620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Comparison of the Least Disturbed Condition in the Upper Midwest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EcoRegion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 Torch Lake (2017)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35" y="0"/>
            <a:ext cx="89129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TORCH LAKE WATER QUALITY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  <a:p>
            <a:pPr lvl="1"/>
            <a:r>
              <a:rPr lang="en-US" dirty="0"/>
              <a:t>1990-2017</a:t>
            </a:r>
          </a:p>
          <a:p>
            <a:pPr lvl="1"/>
            <a:r>
              <a:rPr lang="en-US" dirty="0"/>
              <a:t>Antrim County Conservation District</a:t>
            </a:r>
          </a:p>
          <a:p>
            <a:pPr lvl="1"/>
            <a:r>
              <a:rPr lang="en-US" dirty="0"/>
              <a:t>Cooperative Lake Monitoring Data</a:t>
            </a:r>
          </a:p>
          <a:p>
            <a:pPr lvl="1"/>
            <a:r>
              <a:rPr lang="en-US" dirty="0"/>
              <a:t>2017 National Lakes Assessment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Water Transparency</a:t>
            </a:r>
          </a:p>
          <a:p>
            <a:r>
              <a:rPr lang="en-US" dirty="0"/>
              <a:t>Chlorophyll @</a:t>
            </a:r>
          </a:p>
          <a:p>
            <a:r>
              <a:rPr lang="en-US" dirty="0"/>
              <a:t>Total Phosphorus</a:t>
            </a:r>
          </a:p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erial photos torch lake m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000"/>
            <a:ext cx="9144000" cy="6912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4572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“Given these indicators and similar scoring, Torch Lake would also likely rank in the “Good” category nationally.”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43002" y="1066803"/>
          <a:ext cx="7086597" cy="4419598"/>
        </p:xfrm>
        <a:graphic>
          <a:graphicData uri="http://schemas.openxmlformats.org/drawingml/2006/table">
            <a:tbl>
              <a:tblPr/>
              <a:tblGrid>
                <a:gridCol w="105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1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Location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Minimum value (date recorded)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Maximum value (date recorded)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Average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Number of data points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Total Phosphorus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(µg/L)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North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(12 events)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(September 2004)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3.3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South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(13 Events)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(2004)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Secchi Disk Depth (feet)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North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(September 2004)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2007)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323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South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(September 1995)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2017)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356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7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Chlorophyll a (µg/L)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North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0.12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1996)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1.20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(July 1990)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0.45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South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(July 1995)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1.40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1990)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0.43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128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7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Water Temperature (°C)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North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11.7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2003)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21.6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(August 2003)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17.7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South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16.0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2003)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28.3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2001)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21.5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106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Air Temperature (°C)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North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14.4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(September 1997)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26.7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(September 1996)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23.0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Torch Lake, South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15.6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(June 1994)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31.1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(August 1995)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21.6</a:t>
                      </a:r>
                      <a:endParaRPr lang="en-US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en-US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444" marR="56444" marT="0" marB="0" anchor="b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0"/>
            <a:ext cx="860844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SUMMARY OF WATER QUALITY PARAMETERS FOR THE NORTH AND SOUTH BASINS OF TORCH LAKE: 1976-2017</a:t>
            </a: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04800" y="381000"/>
          <a:ext cx="8534400" cy="594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228600" y="1143001"/>
          <a:ext cx="8763000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04800" y="1295400"/>
          <a:ext cx="8534400" cy="4167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81000" y="2141854"/>
          <a:ext cx="8229600" cy="372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85800" y="1766570"/>
          <a:ext cx="7772400" cy="425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1292</Words>
  <Application>Microsoft Office PowerPoint</Application>
  <PresentationFormat>On-screen Show (4:3)</PresentationFormat>
  <Paragraphs>412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Narrow</vt:lpstr>
      <vt:lpstr>Calibri</vt:lpstr>
      <vt:lpstr>Times New Roman</vt:lpstr>
      <vt:lpstr>Office Theme</vt:lpstr>
      <vt:lpstr>PowerPoint Presentation</vt:lpstr>
      <vt:lpstr>PowerPoint Presentation</vt:lpstr>
      <vt:lpstr>TORCH LAKE WATER QUALITY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 VARIATION IN TOTAL PHOSPHORUS CONCENTRATION FOR THE NORTH BASIN OF TORCH LAKE: 2004-2017</vt:lpstr>
      <vt:lpstr>SEASONAL VARIATION IN TOTAL PHOSPHORUS CONCENTRATION FOR THE SOUTH BASIN OF TORCH LAKE: 2004-2017</vt:lpstr>
      <vt:lpstr>Future Monitoring</vt:lpstr>
      <vt:lpstr>PowerPoint Presentation</vt:lpstr>
      <vt:lpstr>2017 National Lakes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McCauley</dc:creator>
  <cp:lastModifiedBy>Windows User</cp:lastModifiedBy>
  <cp:revision>36</cp:revision>
  <dcterms:created xsi:type="dcterms:W3CDTF">2018-01-15T18:43:41Z</dcterms:created>
  <dcterms:modified xsi:type="dcterms:W3CDTF">2018-08-27T15:56:11Z</dcterms:modified>
</cp:coreProperties>
</file>